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https://www.atlassian.com/continuous-delivery/ci-cd-python" TargetMode="External" Type="http://schemas.openxmlformats.org/officeDocument/2006/relationships/hyperlink"/><Relationship Id="rId11" Target="../media/image2.png" Type="http://schemas.openxmlformats.org/officeDocument/2006/relationships/image"/><Relationship Id="rId12" Target="../media/image3.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5.jpeg" Type="http://schemas.openxmlformats.org/officeDocument/2006/relationships/image"/><Relationship Id="rId7" Target="../media/image26.jpeg" Type="http://schemas.openxmlformats.org/officeDocument/2006/relationships/image"/><Relationship Id="rId8" Target="https://docs.python.org/3/library/unittest.html" TargetMode="External" Type="http://schemas.openxmlformats.org/officeDocument/2006/relationships/hyperlink"/><Relationship Id="rId9" Target="https://realpython.com/python-testing/" TargetMode="External" Type="http://schemas.openxmlformats.org/officeDocument/2006/relationships/hyperlink"/></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1.pn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 Id="rId8" Target="../media/image2.png" Type="http://schemas.openxmlformats.org/officeDocument/2006/relationships/image"/><Relationship Id="rId9" Target="../media/image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png" Type="http://schemas.openxmlformats.org/officeDocument/2006/relationships/image"/><Relationship Id="rId11" Target="../media/image3.sv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8.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607952"/>
            <a:ext cx="2993353" cy="870896"/>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461777" y="7605853"/>
            <a:ext cx="1652447" cy="165244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8" id="8"/>
          <p:cNvGrpSpPr/>
          <p:nvPr/>
        </p:nvGrpSpPr>
        <p:grpSpPr>
          <a:xfrm rot="0">
            <a:off x="10794148" y="3054715"/>
            <a:ext cx="4177570" cy="417757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0" id="10"/>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
        <p:nvSpPr>
          <p:cNvPr name="TextBox 11" id="11"/>
          <p:cNvSpPr txBox="true"/>
          <p:nvPr/>
        </p:nvSpPr>
        <p:spPr>
          <a:xfrm rot="0">
            <a:off x="0" y="4081145"/>
            <a:ext cx="16230600" cy="1716405"/>
          </a:xfrm>
          <a:prstGeom prst="rect">
            <a:avLst/>
          </a:prstGeom>
        </p:spPr>
        <p:txBody>
          <a:bodyPr anchor="t" rtlCol="false" tIns="0" lIns="0" bIns="0" rIns="0">
            <a:spAutoFit/>
          </a:bodyPr>
          <a:lstStyle/>
          <a:p>
            <a:pPr algn="ctr">
              <a:lnSpc>
                <a:spcPts val="6719"/>
              </a:lnSpc>
            </a:pPr>
            <a:r>
              <a:rPr lang="en-US" sz="4800">
                <a:solidFill>
                  <a:srgbClr val="FFFFFF"/>
                </a:solidFill>
                <a:latin typeface="Poppins Bold"/>
              </a:rPr>
              <a:t>PENGENALAN WHITEBOX DAN UNIT TESTING </a:t>
            </a:r>
          </a:p>
          <a:p>
            <a:pPr algn="ctr">
              <a:lnSpc>
                <a:spcPts val="6719"/>
              </a:lnSpc>
              <a:spcBef>
                <a:spcPct val="0"/>
              </a:spcBef>
            </a:pPr>
            <a:r>
              <a:rPr lang="en-US" sz="4800">
                <a:solidFill>
                  <a:srgbClr val="FFFFFF"/>
                </a:solidFill>
                <a:latin typeface="Poppins Bold"/>
              </a:rPr>
              <a:t>SERTA CI/CD PADA PROJECT PYTHON</a:t>
            </a:r>
          </a:p>
        </p:txBody>
      </p:sp>
      <p:sp>
        <p:nvSpPr>
          <p:cNvPr name="TextBox 12" id="12"/>
          <p:cNvSpPr txBox="true"/>
          <p:nvPr/>
        </p:nvSpPr>
        <p:spPr>
          <a:xfrm rot="0">
            <a:off x="4238054" y="6107292"/>
            <a:ext cx="7754492" cy="283210"/>
          </a:xfrm>
          <a:prstGeom prst="rect">
            <a:avLst/>
          </a:prstGeom>
        </p:spPr>
        <p:txBody>
          <a:bodyPr anchor="t" rtlCol="false" tIns="0" lIns="0" bIns="0" rIns="0">
            <a:spAutoFit/>
          </a:bodyPr>
          <a:lstStyle/>
          <a:p>
            <a:pPr>
              <a:lnSpc>
                <a:spcPts val="2239"/>
              </a:lnSpc>
              <a:spcBef>
                <a:spcPct val="0"/>
              </a:spcBef>
            </a:pPr>
            <a:r>
              <a:rPr lang="en-US" sz="1599" spc="1279">
                <a:solidFill>
                  <a:srgbClr val="FFFFFF"/>
                </a:solidFill>
                <a:latin typeface="Poppins"/>
              </a:rPr>
              <a:t>(201011400153-RAMADHAN)</a:t>
            </a:r>
          </a:p>
        </p:txBody>
      </p:sp>
      <p:sp>
        <p:nvSpPr>
          <p:cNvPr name="Freeform 13" id="1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745075"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4" id="4"/>
          <p:cNvGrpSpPr/>
          <p:nvPr/>
        </p:nvGrpSpPr>
        <p:grpSpPr>
          <a:xfrm rot="0">
            <a:off x="9918136" y="605908"/>
            <a:ext cx="7693130" cy="9075184"/>
            <a:chOff x="0" y="0"/>
            <a:chExt cx="10257507" cy="12100245"/>
          </a:xfrm>
        </p:grpSpPr>
        <p:pic>
          <p:nvPicPr>
            <p:cNvPr name="Picture 5" id="5"/>
            <p:cNvPicPr>
              <a:picLocks noChangeAspect="true"/>
            </p:cNvPicPr>
            <p:nvPr/>
          </p:nvPicPr>
          <p:blipFill>
            <a:blip r:embed="rId2"/>
            <a:srcRect l="0" t="0" r="23564" b="0"/>
            <a:stretch>
              <a:fillRect/>
            </a:stretch>
          </p:blipFill>
          <p:spPr>
            <a:xfrm flipH="false" flipV="false">
              <a:off x="0" y="0"/>
              <a:ext cx="10257507" cy="12100245"/>
            </a:xfrm>
            <a:prstGeom prst="rect">
              <a:avLst/>
            </a:prstGeom>
          </p:spPr>
        </p:pic>
      </p:grpSp>
      <p:grpSp>
        <p:nvGrpSpPr>
          <p:cNvPr name="Group 6" id="6"/>
          <p:cNvGrpSpPr/>
          <p:nvPr/>
        </p:nvGrpSpPr>
        <p:grpSpPr>
          <a:xfrm rot="0">
            <a:off x="1481817" y="1748918"/>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8" id="8"/>
          <p:cNvSpPr txBox="true"/>
          <p:nvPr/>
        </p:nvSpPr>
        <p:spPr>
          <a:xfrm rot="0">
            <a:off x="1885385" y="3055155"/>
            <a:ext cx="6924634" cy="8439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Upload file proyek python kedalam repository github</a:t>
            </a:r>
          </a:p>
        </p:txBody>
      </p:sp>
      <p:grpSp>
        <p:nvGrpSpPr>
          <p:cNvPr name="Group 9" id="9"/>
          <p:cNvGrpSpPr/>
          <p:nvPr/>
        </p:nvGrpSpPr>
        <p:grpSpPr>
          <a:xfrm rot="0">
            <a:off x="1028700" y="5491191"/>
            <a:ext cx="7693130" cy="4189901"/>
            <a:chOff x="0" y="0"/>
            <a:chExt cx="10257507" cy="5586535"/>
          </a:xfrm>
        </p:grpSpPr>
        <p:pic>
          <p:nvPicPr>
            <p:cNvPr name="Picture 10" id="10"/>
            <p:cNvPicPr>
              <a:picLocks noChangeAspect="true"/>
            </p:cNvPicPr>
            <p:nvPr/>
          </p:nvPicPr>
          <p:blipFill>
            <a:blip r:embed="rId3"/>
            <a:srcRect l="0" t="2702" r="0" b="20182"/>
            <a:stretch>
              <a:fillRect/>
            </a:stretch>
          </p:blipFill>
          <p:spPr>
            <a:xfrm flipH="false" flipV="false">
              <a:off x="0" y="0"/>
              <a:ext cx="10257507" cy="5586535"/>
            </a:xfrm>
            <a:prstGeom prst="rect">
              <a:avLst/>
            </a:prstGeom>
          </p:spPr>
        </p:pic>
      </p:grpSp>
      <p:grpSp>
        <p:nvGrpSpPr>
          <p:cNvPr name="Group 11" id="11"/>
          <p:cNvGrpSpPr/>
          <p:nvPr/>
        </p:nvGrpSpPr>
        <p:grpSpPr>
          <a:xfrm rot="0">
            <a:off x="8810019" y="396299"/>
            <a:ext cx="2216234" cy="765104"/>
            <a:chOff x="0" y="0"/>
            <a:chExt cx="4773358" cy="1647893"/>
          </a:xfrm>
        </p:grpSpPr>
        <p:sp>
          <p:nvSpPr>
            <p:cNvPr name="Freeform 12" id="12"/>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E14761"/>
            </a:solidFill>
          </p:spPr>
        </p:sp>
      </p:grpSp>
      <p:sp>
        <p:nvSpPr>
          <p:cNvPr name="TextBox 13" id="13"/>
          <p:cNvSpPr txBox="true"/>
          <p:nvPr/>
        </p:nvSpPr>
        <p:spPr>
          <a:xfrm rot="0">
            <a:off x="8810019" y="597165"/>
            <a:ext cx="2216234" cy="315748"/>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Poppins Bold"/>
              </a:rPr>
              <a:t>STEP-2</a:t>
            </a:r>
          </a:p>
        </p:txBody>
      </p:sp>
      <p:sp>
        <p:nvSpPr>
          <p:cNvPr name="TextBox 14" id="14"/>
          <p:cNvSpPr txBox="true"/>
          <p:nvPr/>
        </p:nvSpPr>
        <p:spPr>
          <a:xfrm rot="0">
            <a:off x="1819457" y="1969158"/>
            <a:ext cx="7157685" cy="6846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UPLOAD PROYEK PYTHON</a:t>
            </a:r>
          </a:p>
        </p:txBody>
      </p:sp>
      <p:grpSp>
        <p:nvGrpSpPr>
          <p:cNvPr name="Group 15" id="15"/>
          <p:cNvGrpSpPr/>
          <p:nvPr/>
        </p:nvGrpSpPr>
        <p:grpSpPr>
          <a:xfrm rot="0">
            <a:off x="684811" y="607952"/>
            <a:ext cx="2993353" cy="870896"/>
            <a:chOff x="0" y="0"/>
            <a:chExt cx="2269857" cy="660400"/>
          </a:xfrm>
        </p:grpSpPr>
        <p:sp>
          <p:nvSpPr>
            <p:cNvPr name="Freeform 16" id="16"/>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17" id="17"/>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571463" y="7064204"/>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566170" y="605908"/>
            <a:ext cx="7693130" cy="9075184"/>
            <a:chOff x="0" y="0"/>
            <a:chExt cx="10257507" cy="12100245"/>
          </a:xfrm>
        </p:grpSpPr>
        <p:pic>
          <p:nvPicPr>
            <p:cNvPr name="Picture 6" id="6"/>
            <p:cNvPicPr>
              <a:picLocks noChangeAspect="true"/>
            </p:cNvPicPr>
            <p:nvPr/>
          </p:nvPicPr>
          <p:blipFill>
            <a:blip r:embed="rId4"/>
            <a:srcRect l="0" t="0" r="16936" b="0"/>
            <a:stretch>
              <a:fillRect/>
            </a:stretch>
          </p:blipFill>
          <p:spPr>
            <a:xfrm flipH="false" flipV="false">
              <a:off x="0" y="0"/>
              <a:ext cx="10257507" cy="12100245"/>
            </a:xfrm>
            <a:prstGeom prst="rect">
              <a:avLst/>
            </a:prstGeom>
          </p:spPr>
        </p:pic>
      </p:grpSp>
      <p:grpSp>
        <p:nvGrpSpPr>
          <p:cNvPr name="Group 7" id="7"/>
          <p:cNvGrpSpPr/>
          <p:nvPr/>
        </p:nvGrpSpPr>
        <p:grpSpPr>
          <a:xfrm rot="0">
            <a:off x="1028700" y="2424996"/>
            <a:ext cx="1080030" cy="108003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9" id="9"/>
          <p:cNvGrpSpPr/>
          <p:nvPr/>
        </p:nvGrpSpPr>
        <p:grpSpPr>
          <a:xfrm rot="0">
            <a:off x="8458053" y="429303"/>
            <a:ext cx="2216234" cy="765104"/>
            <a:chOff x="0" y="0"/>
            <a:chExt cx="4773358" cy="1647893"/>
          </a:xfrm>
        </p:grpSpPr>
        <p:sp>
          <p:nvSpPr>
            <p:cNvPr name="Freeform 10" id="10"/>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E14761"/>
            </a:solidFill>
          </p:spPr>
        </p:sp>
      </p:grpSp>
      <p:sp>
        <p:nvSpPr>
          <p:cNvPr name="TextBox 11" id="11"/>
          <p:cNvSpPr txBox="true"/>
          <p:nvPr/>
        </p:nvSpPr>
        <p:spPr>
          <a:xfrm rot="0">
            <a:off x="1366340" y="2645236"/>
            <a:ext cx="7666644" cy="6846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KLICK PYTHON APPLICATION</a:t>
            </a:r>
          </a:p>
        </p:txBody>
      </p:sp>
      <p:sp>
        <p:nvSpPr>
          <p:cNvPr name="TextBox 12" id="12"/>
          <p:cNvSpPr txBox="true"/>
          <p:nvPr/>
        </p:nvSpPr>
        <p:spPr>
          <a:xfrm rot="0">
            <a:off x="1366340" y="3658064"/>
            <a:ext cx="7551167" cy="8439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Setelah file terupload kemudian klik tab menu Action dan pilih Python Application</a:t>
            </a:r>
          </a:p>
        </p:txBody>
      </p:sp>
      <p:sp>
        <p:nvSpPr>
          <p:cNvPr name="TextBox 13" id="13"/>
          <p:cNvSpPr txBox="true"/>
          <p:nvPr/>
        </p:nvSpPr>
        <p:spPr>
          <a:xfrm rot="0">
            <a:off x="8458053" y="630168"/>
            <a:ext cx="2216234" cy="315748"/>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Poppins Bold"/>
              </a:rPr>
              <a:t>STEP-3</a:t>
            </a:r>
          </a:p>
        </p:txBody>
      </p:sp>
      <p:grpSp>
        <p:nvGrpSpPr>
          <p:cNvPr name="Group 14" id="14"/>
          <p:cNvGrpSpPr/>
          <p:nvPr/>
        </p:nvGrpSpPr>
        <p:grpSpPr>
          <a:xfrm rot="0">
            <a:off x="684811" y="607952"/>
            <a:ext cx="2993353" cy="870896"/>
            <a:chOff x="0" y="0"/>
            <a:chExt cx="2269857" cy="660400"/>
          </a:xfrm>
        </p:grpSpPr>
        <p:sp>
          <p:nvSpPr>
            <p:cNvPr name="Freeform 15" id="15"/>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16" id="16"/>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4" id="4"/>
          <p:cNvGrpSpPr/>
          <p:nvPr/>
        </p:nvGrpSpPr>
        <p:grpSpPr>
          <a:xfrm rot="0">
            <a:off x="1028700" y="1728839"/>
            <a:ext cx="1080030" cy="108003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6" id="6"/>
          <p:cNvSpPr/>
          <p:nvPr/>
        </p:nvSpPr>
        <p:spPr>
          <a:xfrm flipH="false" flipV="false" rot="0">
            <a:off x="7966263" y="260017"/>
            <a:ext cx="10040683" cy="9711306"/>
          </a:xfrm>
          <a:custGeom>
            <a:avLst/>
            <a:gdLst/>
            <a:ahLst/>
            <a:cxnLst/>
            <a:rect r="r" b="b" t="t" l="l"/>
            <a:pathLst>
              <a:path h="9711306" w="10040683">
                <a:moveTo>
                  <a:pt x="0" y="0"/>
                </a:moveTo>
                <a:lnTo>
                  <a:pt x="10040683" y="0"/>
                </a:lnTo>
                <a:lnTo>
                  <a:pt x="10040683" y="9711306"/>
                </a:lnTo>
                <a:lnTo>
                  <a:pt x="0" y="9711306"/>
                </a:lnTo>
                <a:lnTo>
                  <a:pt x="0" y="0"/>
                </a:lnTo>
                <a:close/>
              </a:path>
            </a:pathLst>
          </a:custGeom>
          <a:blipFill>
            <a:blip r:embed="rId2"/>
            <a:stretch>
              <a:fillRect l="0" t="0" r="0" b="0"/>
            </a:stretch>
          </a:blipFill>
        </p:spPr>
      </p:sp>
      <p:sp>
        <p:nvSpPr>
          <p:cNvPr name="Freeform 7" id="7"/>
          <p:cNvSpPr/>
          <p:nvPr/>
        </p:nvSpPr>
        <p:spPr>
          <a:xfrm flipH="false" flipV="false" rot="0">
            <a:off x="1255258" y="5564712"/>
            <a:ext cx="4230347" cy="4406612"/>
          </a:xfrm>
          <a:custGeom>
            <a:avLst/>
            <a:gdLst/>
            <a:ahLst/>
            <a:cxnLst/>
            <a:rect r="r" b="b" t="t" l="l"/>
            <a:pathLst>
              <a:path h="4406612" w="4230347">
                <a:moveTo>
                  <a:pt x="0" y="0"/>
                </a:moveTo>
                <a:lnTo>
                  <a:pt x="4230348" y="0"/>
                </a:lnTo>
                <a:lnTo>
                  <a:pt x="4230348" y="4406611"/>
                </a:lnTo>
                <a:lnTo>
                  <a:pt x="0" y="4406611"/>
                </a:lnTo>
                <a:lnTo>
                  <a:pt x="0" y="0"/>
                </a:lnTo>
                <a:close/>
              </a:path>
            </a:pathLst>
          </a:custGeom>
          <a:blipFill>
            <a:blip r:embed="rId3"/>
            <a:stretch>
              <a:fillRect l="0" t="0" r="0" b="0"/>
            </a:stretch>
          </a:blipFill>
        </p:spPr>
      </p:sp>
      <p:grpSp>
        <p:nvGrpSpPr>
          <p:cNvPr name="Group 8" id="8"/>
          <p:cNvGrpSpPr/>
          <p:nvPr/>
        </p:nvGrpSpPr>
        <p:grpSpPr>
          <a:xfrm rot="0">
            <a:off x="4127748" y="5288487"/>
            <a:ext cx="1721658" cy="594363"/>
            <a:chOff x="0" y="0"/>
            <a:chExt cx="4773358" cy="1647893"/>
          </a:xfrm>
        </p:grpSpPr>
        <p:sp>
          <p:nvSpPr>
            <p:cNvPr name="Freeform 9" id="9"/>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E14761"/>
            </a:solidFill>
          </p:spPr>
        </p:sp>
      </p:grpSp>
      <p:sp>
        <p:nvSpPr>
          <p:cNvPr name="TextBox 10" id="10"/>
          <p:cNvSpPr txBox="true"/>
          <p:nvPr/>
        </p:nvSpPr>
        <p:spPr>
          <a:xfrm rot="0">
            <a:off x="4127748" y="5443424"/>
            <a:ext cx="1721658" cy="200660"/>
          </a:xfrm>
          <a:prstGeom prst="rect">
            <a:avLst/>
          </a:prstGeom>
        </p:spPr>
        <p:txBody>
          <a:bodyPr anchor="t" rtlCol="false" tIns="0" lIns="0" bIns="0" rIns="0">
            <a:spAutoFit/>
          </a:bodyPr>
          <a:lstStyle/>
          <a:p>
            <a:pPr algn="ctr">
              <a:lnSpc>
                <a:spcPts val="1540"/>
              </a:lnSpc>
              <a:spcBef>
                <a:spcPct val="0"/>
              </a:spcBef>
            </a:pPr>
            <a:r>
              <a:rPr lang="en-US" sz="1100">
                <a:solidFill>
                  <a:srgbClr val="FFFFFF"/>
                </a:solidFill>
                <a:latin typeface="Poppins Bold"/>
              </a:rPr>
              <a:t>KLIK COMMIT CHANGE</a:t>
            </a:r>
          </a:p>
        </p:txBody>
      </p:sp>
      <p:sp>
        <p:nvSpPr>
          <p:cNvPr name="TextBox 11" id="11"/>
          <p:cNvSpPr txBox="true"/>
          <p:nvPr/>
        </p:nvSpPr>
        <p:spPr>
          <a:xfrm rot="0">
            <a:off x="1366340" y="1949078"/>
            <a:ext cx="7244474" cy="13323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COMMIT FILE PROYEK PYTHON</a:t>
            </a:r>
          </a:p>
        </p:txBody>
      </p:sp>
      <p:sp>
        <p:nvSpPr>
          <p:cNvPr name="TextBox 12" id="12"/>
          <p:cNvSpPr txBox="true"/>
          <p:nvPr/>
        </p:nvSpPr>
        <p:spPr>
          <a:xfrm rot="0">
            <a:off x="1366340" y="3493024"/>
            <a:ext cx="6139401" cy="8439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Buat berkas konfigurasi CI/CD yang disebut .github/workflows/ci-cd.yml</a:t>
            </a:r>
          </a:p>
        </p:txBody>
      </p:sp>
      <p:grpSp>
        <p:nvGrpSpPr>
          <p:cNvPr name="Group 13" id="13"/>
          <p:cNvGrpSpPr/>
          <p:nvPr/>
        </p:nvGrpSpPr>
        <p:grpSpPr>
          <a:xfrm rot="0">
            <a:off x="6858146" y="160293"/>
            <a:ext cx="2216234" cy="765104"/>
            <a:chOff x="0" y="0"/>
            <a:chExt cx="4773358" cy="1647893"/>
          </a:xfrm>
        </p:grpSpPr>
        <p:sp>
          <p:nvSpPr>
            <p:cNvPr name="Freeform 14" id="14"/>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E14761"/>
            </a:solidFill>
          </p:spPr>
        </p:sp>
      </p:grpSp>
      <p:sp>
        <p:nvSpPr>
          <p:cNvPr name="TextBox 15" id="15"/>
          <p:cNvSpPr txBox="true"/>
          <p:nvPr/>
        </p:nvSpPr>
        <p:spPr>
          <a:xfrm rot="0">
            <a:off x="6858146" y="361158"/>
            <a:ext cx="2216234" cy="315748"/>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Poppins Bold"/>
              </a:rPr>
              <a:t>STEP-4</a:t>
            </a:r>
          </a:p>
        </p:txBody>
      </p:sp>
      <p:grpSp>
        <p:nvGrpSpPr>
          <p:cNvPr name="Group 16" id="16"/>
          <p:cNvGrpSpPr/>
          <p:nvPr/>
        </p:nvGrpSpPr>
        <p:grpSpPr>
          <a:xfrm rot="0">
            <a:off x="684811" y="607952"/>
            <a:ext cx="2993353" cy="870896"/>
            <a:chOff x="0" y="0"/>
            <a:chExt cx="2269857" cy="660400"/>
          </a:xfrm>
        </p:grpSpPr>
        <p:sp>
          <p:nvSpPr>
            <p:cNvPr name="Freeform 17" id="17"/>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18" id="18"/>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4" id="4"/>
          <p:cNvGrpSpPr/>
          <p:nvPr/>
        </p:nvGrpSpPr>
        <p:grpSpPr>
          <a:xfrm rot="0">
            <a:off x="1028700" y="1728839"/>
            <a:ext cx="1080030" cy="108003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6" id="6"/>
          <p:cNvSpPr/>
          <p:nvPr/>
        </p:nvSpPr>
        <p:spPr>
          <a:xfrm flipH="false" flipV="false" rot="0">
            <a:off x="7564940" y="3340830"/>
            <a:ext cx="9694360" cy="5917470"/>
          </a:xfrm>
          <a:custGeom>
            <a:avLst/>
            <a:gdLst/>
            <a:ahLst/>
            <a:cxnLst/>
            <a:rect r="r" b="b" t="t" l="l"/>
            <a:pathLst>
              <a:path h="5917470" w="9694360">
                <a:moveTo>
                  <a:pt x="0" y="0"/>
                </a:moveTo>
                <a:lnTo>
                  <a:pt x="9694360" y="0"/>
                </a:lnTo>
                <a:lnTo>
                  <a:pt x="9694360" y="5917470"/>
                </a:lnTo>
                <a:lnTo>
                  <a:pt x="0" y="5917470"/>
                </a:lnTo>
                <a:lnTo>
                  <a:pt x="0" y="0"/>
                </a:lnTo>
                <a:close/>
              </a:path>
            </a:pathLst>
          </a:custGeom>
          <a:blipFill>
            <a:blip r:embed="rId2"/>
            <a:stretch>
              <a:fillRect l="0" t="0" r="0" b="0"/>
            </a:stretch>
          </a:blipFill>
        </p:spPr>
      </p:sp>
      <p:sp>
        <p:nvSpPr>
          <p:cNvPr name="TextBox 7" id="7"/>
          <p:cNvSpPr txBox="true"/>
          <p:nvPr/>
        </p:nvSpPr>
        <p:spPr>
          <a:xfrm rot="0">
            <a:off x="1366340" y="1949078"/>
            <a:ext cx="10061142" cy="13323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BUILD FILE PROYEK </a:t>
            </a:r>
          </a:p>
          <a:p>
            <a:pPr>
              <a:lnSpc>
                <a:spcPts val="5124"/>
              </a:lnSpc>
            </a:pPr>
            <a:r>
              <a:rPr lang="en-US" sz="4200">
                <a:solidFill>
                  <a:srgbClr val="FFFFFF"/>
                </a:solidFill>
                <a:latin typeface="Poppins Bold"/>
              </a:rPr>
              <a:t>PYTHON SELESAI</a:t>
            </a:r>
          </a:p>
        </p:txBody>
      </p:sp>
      <p:grpSp>
        <p:nvGrpSpPr>
          <p:cNvPr name="Group 8" id="8"/>
          <p:cNvGrpSpPr/>
          <p:nvPr/>
        </p:nvGrpSpPr>
        <p:grpSpPr>
          <a:xfrm rot="0">
            <a:off x="11427483" y="3043648"/>
            <a:ext cx="1721658" cy="594363"/>
            <a:chOff x="0" y="0"/>
            <a:chExt cx="4773358" cy="1647893"/>
          </a:xfrm>
        </p:grpSpPr>
        <p:sp>
          <p:nvSpPr>
            <p:cNvPr name="Freeform 9" id="9"/>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E14761"/>
            </a:solidFill>
          </p:spPr>
        </p:sp>
      </p:grpSp>
      <p:sp>
        <p:nvSpPr>
          <p:cNvPr name="TextBox 10" id="10"/>
          <p:cNvSpPr txBox="true"/>
          <p:nvPr/>
        </p:nvSpPr>
        <p:spPr>
          <a:xfrm rot="0">
            <a:off x="11427483" y="3189060"/>
            <a:ext cx="1721658" cy="255914"/>
          </a:xfrm>
          <a:prstGeom prst="rect">
            <a:avLst/>
          </a:prstGeom>
        </p:spPr>
        <p:txBody>
          <a:bodyPr anchor="t" rtlCol="false" tIns="0" lIns="0" bIns="0" rIns="0">
            <a:spAutoFit/>
          </a:bodyPr>
          <a:lstStyle/>
          <a:p>
            <a:pPr algn="ctr">
              <a:lnSpc>
                <a:spcPts val="1978"/>
              </a:lnSpc>
              <a:spcBef>
                <a:spcPct val="0"/>
              </a:spcBef>
            </a:pPr>
            <a:r>
              <a:rPr lang="en-US" sz="1413">
                <a:solidFill>
                  <a:srgbClr val="FFFFFF"/>
                </a:solidFill>
                <a:latin typeface="Poppins Bold"/>
              </a:rPr>
              <a:t>STEP-5</a:t>
            </a:r>
          </a:p>
        </p:txBody>
      </p:sp>
      <p:sp>
        <p:nvSpPr>
          <p:cNvPr name="Freeform 11" id="11"/>
          <p:cNvSpPr/>
          <p:nvPr/>
        </p:nvSpPr>
        <p:spPr>
          <a:xfrm flipH="false" flipV="false" rot="0">
            <a:off x="-571463" y="7064204"/>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684811" y="3638011"/>
            <a:ext cx="5505900" cy="3223454"/>
          </a:xfrm>
          <a:custGeom>
            <a:avLst/>
            <a:gdLst/>
            <a:ahLst/>
            <a:cxnLst/>
            <a:rect r="r" b="b" t="t" l="l"/>
            <a:pathLst>
              <a:path h="3223454" w="5505900">
                <a:moveTo>
                  <a:pt x="0" y="0"/>
                </a:moveTo>
                <a:lnTo>
                  <a:pt x="5505900" y="0"/>
                </a:lnTo>
                <a:lnTo>
                  <a:pt x="5505900"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684811" y="607952"/>
            <a:ext cx="2993353" cy="870896"/>
            <a:chOff x="0" y="0"/>
            <a:chExt cx="2269857" cy="660400"/>
          </a:xfrm>
        </p:grpSpPr>
        <p:sp>
          <p:nvSpPr>
            <p:cNvPr name="Freeform 14" id="1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15" id="15"/>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3135994" y="4082832"/>
            <a:ext cx="5650653" cy="5888491"/>
            <a:chOff x="0" y="0"/>
            <a:chExt cx="2061374" cy="2148138"/>
          </a:xfrm>
        </p:grpSpPr>
        <p:sp>
          <p:nvSpPr>
            <p:cNvPr name="Freeform 6" id="6"/>
            <p:cNvSpPr/>
            <p:nvPr/>
          </p:nvSpPr>
          <p:spPr>
            <a:xfrm flipH="false" flipV="false" rot="0">
              <a:off x="0" y="0"/>
              <a:ext cx="2061374" cy="2148138"/>
            </a:xfrm>
            <a:custGeom>
              <a:avLst/>
              <a:gdLst/>
              <a:ahLst/>
              <a:cxnLst/>
              <a:rect r="r" b="b" t="t" l="l"/>
              <a:pathLst>
                <a:path h="2148138" w="2061374">
                  <a:moveTo>
                    <a:pt x="0" y="0"/>
                  </a:moveTo>
                  <a:lnTo>
                    <a:pt x="2061374" y="0"/>
                  </a:lnTo>
                  <a:lnTo>
                    <a:pt x="2061374" y="2148138"/>
                  </a:lnTo>
                  <a:lnTo>
                    <a:pt x="0" y="2148138"/>
                  </a:lnTo>
                  <a:close/>
                </a:path>
              </a:pathLst>
            </a:custGeom>
            <a:solidFill>
              <a:srgbClr val="E14761"/>
            </a:solidFill>
          </p:spPr>
        </p:sp>
      </p:grpSp>
      <p:sp>
        <p:nvSpPr>
          <p:cNvPr name="Freeform 7" id="7"/>
          <p:cNvSpPr/>
          <p:nvPr/>
        </p:nvSpPr>
        <p:spPr>
          <a:xfrm flipH="false" flipV="false" rot="0">
            <a:off x="-2579071" y="7330781"/>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915347" y="3089717"/>
            <a:ext cx="2441294" cy="244129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4706"/>
              </a:srgbClr>
            </a:solidFill>
          </p:spPr>
        </p:sp>
      </p:grpSp>
      <p:grpSp>
        <p:nvGrpSpPr>
          <p:cNvPr name="Group 10" id="10"/>
          <p:cNvGrpSpPr>
            <a:grpSpLocks noChangeAspect="true"/>
          </p:cNvGrpSpPr>
          <p:nvPr/>
        </p:nvGrpSpPr>
        <p:grpSpPr>
          <a:xfrm rot="0">
            <a:off x="2058573" y="3232947"/>
            <a:ext cx="2154843" cy="2154834"/>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8888" t="0" r="-38888" b="0"/>
              </a:stretch>
            </a:blipFill>
          </p:spPr>
        </p:sp>
      </p:grpSp>
      <p:grpSp>
        <p:nvGrpSpPr>
          <p:cNvPr name="Group 12" id="12"/>
          <p:cNvGrpSpPr/>
          <p:nvPr/>
        </p:nvGrpSpPr>
        <p:grpSpPr>
          <a:xfrm rot="0">
            <a:off x="10646228" y="4082832"/>
            <a:ext cx="5650653" cy="5888491"/>
            <a:chOff x="0" y="0"/>
            <a:chExt cx="2061374" cy="2148138"/>
          </a:xfrm>
        </p:grpSpPr>
        <p:sp>
          <p:nvSpPr>
            <p:cNvPr name="Freeform 13" id="13"/>
            <p:cNvSpPr/>
            <p:nvPr/>
          </p:nvSpPr>
          <p:spPr>
            <a:xfrm flipH="false" flipV="false" rot="0">
              <a:off x="0" y="0"/>
              <a:ext cx="2061374" cy="2148138"/>
            </a:xfrm>
            <a:custGeom>
              <a:avLst/>
              <a:gdLst/>
              <a:ahLst/>
              <a:cxnLst/>
              <a:rect r="r" b="b" t="t" l="l"/>
              <a:pathLst>
                <a:path h="2148138" w="2061374">
                  <a:moveTo>
                    <a:pt x="0" y="0"/>
                  </a:moveTo>
                  <a:lnTo>
                    <a:pt x="2061374" y="0"/>
                  </a:lnTo>
                  <a:lnTo>
                    <a:pt x="2061374" y="2148138"/>
                  </a:lnTo>
                  <a:lnTo>
                    <a:pt x="0" y="2148138"/>
                  </a:lnTo>
                  <a:close/>
                </a:path>
              </a:pathLst>
            </a:custGeom>
            <a:solidFill>
              <a:srgbClr val="191B1A"/>
            </a:solidFill>
          </p:spPr>
        </p:sp>
      </p:grpSp>
      <p:grpSp>
        <p:nvGrpSpPr>
          <p:cNvPr name="Group 14" id="14"/>
          <p:cNvGrpSpPr/>
          <p:nvPr/>
        </p:nvGrpSpPr>
        <p:grpSpPr>
          <a:xfrm rot="0">
            <a:off x="5116592" y="2000162"/>
            <a:ext cx="1080030" cy="108003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16" id="16"/>
          <p:cNvGrpSpPr/>
          <p:nvPr/>
        </p:nvGrpSpPr>
        <p:grpSpPr>
          <a:xfrm rot="0">
            <a:off x="9425581" y="2996552"/>
            <a:ext cx="2441294" cy="2441294"/>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24706"/>
              </a:srgbClr>
            </a:solidFill>
          </p:spPr>
        </p:sp>
      </p:grpSp>
      <p:grpSp>
        <p:nvGrpSpPr>
          <p:cNvPr name="Group 18" id="18"/>
          <p:cNvGrpSpPr>
            <a:grpSpLocks noChangeAspect="true"/>
          </p:cNvGrpSpPr>
          <p:nvPr/>
        </p:nvGrpSpPr>
        <p:grpSpPr>
          <a:xfrm rot="0">
            <a:off x="9568806" y="3139782"/>
            <a:ext cx="2154843" cy="2154834"/>
            <a:chOff x="0" y="0"/>
            <a:chExt cx="6350000" cy="6349975"/>
          </a:xfrm>
        </p:grpSpPr>
        <p:sp>
          <p:nvSpPr>
            <p:cNvPr name="Freeform 19" id="1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5046" t="0" r="-25046" b="0"/>
              </a:stretch>
            </a:blipFill>
          </p:spPr>
        </p:sp>
      </p:grpSp>
      <p:sp>
        <p:nvSpPr>
          <p:cNvPr name="TextBox 20" id="20"/>
          <p:cNvSpPr txBox="true"/>
          <p:nvPr/>
        </p:nvSpPr>
        <p:spPr>
          <a:xfrm rot="0">
            <a:off x="3435930" y="5723596"/>
            <a:ext cx="4858801" cy="2232660"/>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FFFFFF"/>
                </a:solidFill>
                <a:latin typeface="Poppins"/>
              </a:rPr>
              <a:t>The Art of Software Testing, Glenford J. MyersSoftware </a:t>
            </a:r>
          </a:p>
          <a:p>
            <a:pPr algn="just" marL="453390" indent="-226695" lvl="1">
              <a:lnSpc>
                <a:spcPts val="2940"/>
              </a:lnSpc>
              <a:buFont typeface="Arial"/>
              <a:buChar char="•"/>
            </a:pPr>
            <a:r>
              <a:rPr lang="en-US" sz="2100">
                <a:solidFill>
                  <a:srgbClr val="FFFFFF"/>
                </a:solidFill>
                <a:latin typeface="Poppins"/>
              </a:rPr>
              <a:t>Testing Techniques, Boris BeizerPython Testing with pytest, Brian Okken</a:t>
            </a:r>
          </a:p>
          <a:p>
            <a:pPr algn="just">
              <a:lnSpc>
                <a:spcPts val="2940"/>
              </a:lnSpc>
            </a:pPr>
          </a:p>
        </p:txBody>
      </p:sp>
      <p:sp>
        <p:nvSpPr>
          <p:cNvPr name="TextBox 21" id="21"/>
          <p:cNvSpPr txBox="true"/>
          <p:nvPr/>
        </p:nvSpPr>
        <p:spPr>
          <a:xfrm rot="0">
            <a:off x="4614286" y="4530879"/>
            <a:ext cx="3264226"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Bold"/>
              </a:rPr>
              <a:t>Buku</a:t>
            </a:r>
          </a:p>
        </p:txBody>
      </p:sp>
      <p:sp>
        <p:nvSpPr>
          <p:cNvPr name="TextBox 22" id="22"/>
          <p:cNvSpPr txBox="true"/>
          <p:nvPr/>
        </p:nvSpPr>
        <p:spPr>
          <a:xfrm rot="0">
            <a:off x="10991523" y="5723596"/>
            <a:ext cx="4960064" cy="3718560"/>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FFFFFF"/>
                </a:solidFill>
                <a:latin typeface="Poppins"/>
              </a:rPr>
              <a:t>Dokumentasi resmi Python : </a:t>
            </a:r>
            <a:r>
              <a:rPr lang="en-US" sz="2100" u="sng">
                <a:solidFill>
                  <a:srgbClr val="FFFFFF"/>
                </a:solidFill>
                <a:latin typeface="Poppins"/>
                <a:hlinkClick r:id="rId8" tooltip="https://docs.python.org/3/library/unittest.html"/>
              </a:rPr>
              <a:t>https://docs.python.org/3/library/unittest.html</a:t>
            </a:r>
            <a:r>
              <a:rPr lang="en-US" sz="2100">
                <a:solidFill>
                  <a:srgbClr val="FFFFFF"/>
                </a:solidFill>
                <a:latin typeface="Poppins"/>
              </a:rPr>
              <a:t> </a:t>
            </a:r>
          </a:p>
          <a:p>
            <a:pPr algn="just" marL="453390" indent="-226695" lvl="1">
              <a:lnSpc>
                <a:spcPts val="2940"/>
              </a:lnSpc>
              <a:buFont typeface="Arial"/>
              <a:buChar char="•"/>
            </a:pPr>
            <a:r>
              <a:rPr lang="en-US" sz="2100">
                <a:solidFill>
                  <a:srgbClr val="FFFFFF"/>
                </a:solidFill>
                <a:latin typeface="Poppins"/>
              </a:rPr>
              <a:t>Tutorial Unit Testing dengan Python : </a:t>
            </a:r>
            <a:r>
              <a:rPr lang="en-US" sz="2100" u="sng">
                <a:solidFill>
                  <a:srgbClr val="FFFFFF"/>
                </a:solidFill>
                <a:latin typeface="Poppins"/>
                <a:hlinkClick r:id="rId9" tooltip="https://realpython.com/python-testing/"/>
              </a:rPr>
              <a:t>https://realpython.com/python-testing/</a:t>
            </a:r>
            <a:r>
              <a:rPr lang="en-US" sz="2100">
                <a:solidFill>
                  <a:srgbClr val="FFFFFF"/>
                </a:solidFill>
                <a:latin typeface="Poppins"/>
              </a:rPr>
              <a:t> </a:t>
            </a:r>
          </a:p>
          <a:p>
            <a:pPr algn="just" marL="453390" indent="-226695" lvl="1">
              <a:lnSpc>
                <a:spcPts val="2940"/>
              </a:lnSpc>
              <a:buFont typeface="Arial"/>
              <a:buChar char="•"/>
            </a:pPr>
            <a:r>
              <a:rPr lang="en-US" sz="2100">
                <a:solidFill>
                  <a:srgbClr val="FFFFFF"/>
                </a:solidFill>
                <a:latin typeface="Poppins"/>
              </a:rPr>
              <a:t>Pengenalan CI/CD pada Python: </a:t>
            </a:r>
            <a:r>
              <a:rPr lang="en-US" sz="2100" u="sng">
                <a:solidFill>
                  <a:srgbClr val="FFFFFF"/>
                </a:solidFill>
                <a:latin typeface="Poppins"/>
                <a:hlinkClick r:id="rId10" tooltip="https://www.atlassian.com/continuous-delivery/ci-cd-python"/>
              </a:rPr>
              <a:t>https://www.atlassian.com/continuous-delivery/ci-cd-python</a:t>
            </a:r>
          </a:p>
        </p:txBody>
      </p:sp>
      <p:sp>
        <p:nvSpPr>
          <p:cNvPr name="TextBox 23" id="23"/>
          <p:cNvSpPr txBox="true"/>
          <p:nvPr/>
        </p:nvSpPr>
        <p:spPr>
          <a:xfrm rot="0">
            <a:off x="12266925" y="4474365"/>
            <a:ext cx="3264226" cy="566420"/>
          </a:xfrm>
          <a:prstGeom prst="rect">
            <a:avLst/>
          </a:prstGeom>
        </p:spPr>
        <p:txBody>
          <a:bodyPr anchor="t" rtlCol="false" tIns="0" lIns="0" bIns="0" rIns="0">
            <a:spAutoFit/>
          </a:bodyPr>
          <a:lstStyle/>
          <a:p>
            <a:pPr algn="ctr">
              <a:lnSpc>
                <a:spcPts val="4480"/>
              </a:lnSpc>
              <a:spcBef>
                <a:spcPct val="0"/>
              </a:spcBef>
            </a:pPr>
            <a:r>
              <a:rPr lang="en-US" sz="3200">
                <a:solidFill>
                  <a:srgbClr val="FFFFFF"/>
                </a:solidFill>
                <a:latin typeface="Poppins Bold"/>
              </a:rPr>
              <a:t>Artikel Online</a:t>
            </a:r>
          </a:p>
        </p:txBody>
      </p:sp>
      <p:sp>
        <p:nvSpPr>
          <p:cNvPr name="TextBox 24" id="24"/>
          <p:cNvSpPr txBox="true"/>
          <p:nvPr/>
        </p:nvSpPr>
        <p:spPr>
          <a:xfrm rot="0">
            <a:off x="3660640" y="2113087"/>
            <a:ext cx="10966720" cy="684657"/>
          </a:xfrm>
          <a:prstGeom prst="rect">
            <a:avLst/>
          </a:prstGeom>
        </p:spPr>
        <p:txBody>
          <a:bodyPr anchor="t" rtlCol="false" tIns="0" lIns="0" bIns="0" rIns="0">
            <a:spAutoFit/>
          </a:bodyPr>
          <a:lstStyle/>
          <a:p>
            <a:pPr algn="ctr">
              <a:lnSpc>
                <a:spcPts val="5124"/>
              </a:lnSpc>
            </a:pPr>
            <a:r>
              <a:rPr lang="en-US" sz="4200">
                <a:solidFill>
                  <a:srgbClr val="FFFFFF"/>
                </a:solidFill>
                <a:latin typeface="Poppins Bold"/>
              </a:rPr>
              <a:t>REFERENSI/SUMBER MATERI</a:t>
            </a:r>
          </a:p>
        </p:txBody>
      </p:sp>
      <p:grpSp>
        <p:nvGrpSpPr>
          <p:cNvPr name="Group 25" id="25"/>
          <p:cNvGrpSpPr/>
          <p:nvPr/>
        </p:nvGrpSpPr>
        <p:grpSpPr>
          <a:xfrm rot="0">
            <a:off x="684811" y="607952"/>
            <a:ext cx="2993353" cy="870896"/>
            <a:chOff x="0" y="0"/>
            <a:chExt cx="2269857" cy="660400"/>
          </a:xfrm>
        </p:grpSpPr>
        <p:sp>
          <p:nvSpPr>
            <p:cNvPr name="Freeform 26" id="26"/>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27" id="27"/>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8" id="28"/>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7" id="7"/>
          <p:cNvGrpSpPr/>
          <p:nvPr/>
        </p:nvGrpSpPr>
        <p:grpSpPr>
          <a:xfrm rot="0">
            <a:off x="10334006" y="2270492"/>
            <a:ext cx="4809425" cy="480942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9" id="9"/>
          <p:cNvSpPr txBox="true"/>
          <p:nvPr/>
        </p:nvSpPr>
        <p:spPr>
          <a:xfrm rot="0">
            <a:off x="868715" y="2980075"/>
            <a:ext cx="16230600" cy="2923533"/>
          </a:xfrm>
          <a:prstGeom prst="rect">
            <a:avLst/>
          </a:prstGeom>
        </p:spPr>
        <p:txBody>
          <a:bodyPr anchor="t" rtlCol="false" tIns="0" lIns="0" bIns="0" rIns="0">
            <a:spAutoFit/>
          </a:bodyPr>
          <a:lstStyle/>
          <a:p>
            <a:pPr algn="ctr">
              <a:lnSpc>
                <a:spcPts val="22610"/>
              </a:lnSpc>
              <a:spcBef>
                <a:spcPct val="0"/>
              </a:spcBef>
            </a:pPr>
            <a:r>
              <a:rPr lang="en-US" sz="16150">
                <a:solidFill>
                  <a:srgbClr val="FFFFFF"/>
                </a:solidFill>
                <a:latin typeface="Poppi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83143" y="7462960"/>
            <a:ext cx="5505900" cy="3223454"/>
          </a:xfrm>
          <a:custGeom>
            <a:avLst/>
            <a:gdLst/>
            <a:ahLst/>
            <a:cxnLst/>
            <a:rect r="r" b="b" t="t" l="l"/>
            <a:pathLst>
              <a:path h="3223454" w="5505900">
                <a:moveTo>
                  <a:pt x="0" y="0"/>
                </a:moveTo>
                <a:lnTo>
                  <a:pt x="5505900" y="0"/>
                </a:lnTo>
                <a:lnTo>
                  <a:pt x="5505900" y="3223455"/>
                </a:lnTo>
                <a:lnTo>
                  <a:pt x="0" y="3223455"/>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46004" y="2556545"/>
            <a:ext cx="1058344" cy="1058344"/>
            <a:chOff x="0" y="0"/>
            <a:chExt cx="1913890" cy="1913890"/>
          </a:xfrm>
        </p:grpSpPr>
        <p:sp>
          <p:nvSpPr>
            <p:cNvPr name="Freeform 7" id="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8" id="8"/>
          <p:cNvSpPr txBox="true"/>
          <p:nvPr/>
        </p:nvSpPr>
        <p:spPr>
          <a:xfrm rot="0">
            <a:off x="1916779" y="274186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01</a:t>
            </a:r>
          </a:p>
        </p:txBody>
      </p:sp>
      <p:sp>
        <p:nvSpPr>
          <p:cNvPr name="TextBox 9" id="9"/>
          <p:cNvSpPr txBox="true"/>
          <p:nvPr/>
        </p:nvSpPr>
        <p:spPr>
          <a:xfrm rot="0">
            <a:off x="3344726" y="2839972"/>
            <a:ext cx="5371475" cy="4248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Pengertian Whitebox Testing</a:t>
            </a:r>
          </a:p>
        </p:txBody>
      </p:sp>
      <p:grpSp>
        <p:nvGrpSpPr>
          <p:cNvPr name="Group 10" id="10"/>
          <p:cNvGrpSpPr/>
          <p:nvPr/>
        </p:nvGrpSpPr>
        <p:grpSpPr>
          <a:xfrm rot="0">
            <a:off x="10038446" y="2556545"/>
            <a:ext cx="1058344" cy="1058344"/>
            <a:chOff x="0" y="0"/>
            <a:chExt cx="1913890" cy="1913890"/>
          </a:xfrm>
        </p:grpSpPr>
        <p:sp>
          <p:nvSpPr>
            <p:cNvPr name="Freeform 11" id="11"/>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12" id="12"/>
          <p:cNvSpPr txBox="true"/>
          <p:nvPr/>
        </p:nvSpPr>
        <p:spPr>
          <a:xfrm rot="0">
            <a:off x="10109221" y="274186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02</a:t>
            </a:r>
          </a:p>
        </p:txBody>
      </p:sp>
      <p:sp>
        <p:nvSpPr>
          <p:cNvPr name="TextBox 13" id="13"/>
          <p:cNvSpPr txBox="true"/>
          <p:nvPr/>
        </p:nvSpPr>
        <p:spPr>
          <a:xfrm rot="0">
            <a:off x="11534940" y="2634422"/>
            <a:ext cx="6371211" cy="8439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Contoh Implementasi Whitebox Testing dalam Python</a:t>
            </a:r>
          </a:p>
        </p:txBody>
      </p:sp>
      <p:grpSp>
        <p:nvGrpSpPr>
          <p:cNvPr name="Group 14" id="14"/>
          <p:cNvGrpSpPr/>
          <p:nvPr/>
        </p:nvGrpSpPr>
        <p:grpSpPr>
          <a:xfrm rot="0">
            <a:off x="1846004" y="4003247"/>
            <a:ext cx="1058344" cy="1058344"/>
            <a:chOff x="0" y="0"/>
            <a:chExt cx="1913890" cy="1913890"/>
          </a:xfrm>
        </p:grpSpPr>
        <p:sp>
          <p:nvSpPr>
            <p:cNvPr name="Freeform 15" id="1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16" id="16"/>
          <p:cNvSpPr txBox="true"/>
          <p:nvPr/>
        </p:nvSpPr>
        <p:spPr>
          <a:xfrm rot="0">
            <a:off x="1916779" y="4188567"/>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03</a:t>
            </a:r>
          </a:p>
        </p:txBody>
      </p:sp>
      <p:sp>
        <p:nvSpPr>
          <p:cNvPr name="TextBox 17" id="17"/>
          <p:cNvSpPr txBox="true"/>
          <p:nvPr/>
        </p:nvSpPr>
        <p:spPr>
          <a:xfrm rot="0">
            <a:off x="3344726" y="4286674"/>
            <a:ext cx="4875522" cy="4248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Pengertian Unit Test</a:t>
            </a:r>
          </a:p>
        </p:txBody>
      </p:sp>
      <p:grpSp>
        <p:nvGrpSpPr>
          <p:cNvPr name="Group 18" id="18"/>
          <p:cNvGrpSpPr/>
          <p:nvPr/>
        </p:nvGrpSpPr>
        <p:grpSpPr>
          <a:xfrm rot="0">
            <a:off x="10038446" y="4003247"/>
            <a:ext cx="1058344" cy="1058344"/>
            <a:chOff x="0" y="0"/>
            <a:chExt cx="1913890" cy="1913890"/>
          </a:xfrm>
        </p:grpSpPr>
        <p:sp>
          <p:nvSpPr>
            <p:cNvPr name="Freeform 19" id="1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20" id="20"/>
          <p:cNvSpPr txBox="true"/>
          <p:nvPr/>
        </p:nvSpPr>
        <p:spPr>
          <a:xfrm rot="0">
            <a:off x="10109221" y="4188567"/>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04</a:t>
            </a:r>
          </a:p>
        </p:txBody>
      </p:sp>
      <p:sp>
        <p:nvSpPr>
          <p:cNvPr name="TextBox 21" id="21"/>
          <p:cNvSpPr txBox="true"/>
          <p:nvPr/>
        </p:nvSpPr>
        <p:spPr>
          <a:xfrm rot="0">
            <a:off x="11537167" y="4077124"/>
            <a:ext cx="4809579" cy="8439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Contoh Implementasi Unit Test dalam Python</a:t>
            </a:r>
          </a:p>
        </p:txBody>
      </p:sp>
      <p:grpSp>
        <p:nvGrpSpPr>
          <p:cNvPr name="Group 22" id="22"/>
          <p:cNvGrpSpPr/>
          <p:nvPr/>
        </p:nvGrpSpPr>
        <p:grpSpPr>
          <a:xfrm rot="0">
            <a:off x="1846004" y="5452116"/>
            <a:ext cx="1058344" cy="1058344"/>
            <a:chOff x="0" y="0"/>
            <a:chExt cx="1913890" cy="1913890"/>
          </a:xfrm>
        </p:grpSpPr>
        <p:sp>
          <p:nvSpPr>
            <p:cNvPr name="Freeform 23" id="2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24" id="24"/>
          <p:cNvSpPr txBox="true"/>
          <p:nvPr/>
        </p:nvSpPr>
        <p:spPr>
          <a:xfrm rot="0">
            <a:off x="1916779" y="5637436"/>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05</a:t>
            </a:r>
          </a:p>
        </p:txBody>
      </p:sp>
      <p:sp>
        <p:nvSpPr>
          <p:cNvPr name="TextBox 25" id="25"/>
          <p:cNvSpPr txBox="true"/>
          <p:nvPr/>
        </p:nvSpPr>
        <p:spPr>
          <a:xfrm rot="0">
            <a:off x="3344726" y="5735543"/>
            <a:ext cx="4875522" cy="4248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Pengertian CI/CD</a:t>
            </a:r>
          </a:p>
        </p:txBody>
      </p:sp>
      <p:grpSp>
        <p:nvGrpSpPr>
          <p:cNvPr name="Group 26" id="26"/>
          <p:cNvGrpSpPr/>
          <p:nvPr/>
        </p:nvGrpSpPr>
        <p:grpSpPr>
          <a:xfrm rot="0">
            <a:off x="10038446" y="5452116"/>
            <a:ext cx="1058344" cy="1058344"/>
            <a:chOff x="0" y="0"/>
            <a:chExt cx="1913890" cy="1913890"/>
          </a:xfrm>
        </p:grpSpPr>
        <p:sp>
          <p:nvSpPr>
            <p:cNvPr name="Freeform 27" id="27"/>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28" id="28"/>
          <p:cNvSpPr txBox="true"/>
          <p:nvPr/>
        </p:nvSpPr>
        <p:spPr>
          <a:xfrm rot="0">
            <a:off x="10109221" y="5637436"/>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06</a:t>
            </a:r>
          </a:p>
        </p:txBody>
      </p:sp>
      <p:sp>
        <p:nvSpPr>
          <p:cNvPr name="TextBox 29" id="29"/>
          <p:cNvSpPr txBox="true"/>
          <p:nvPr/>
        </p:nvSpPr>
        <p:spPr>
          <a:xfrm rot="0">
            <a:off x="11537167" y="5525993"/>
            <a:ext cx="4809579" cy="8439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Contoh Implementasi CI/CD dalam Python</a:t>
            </a:r>
          </a:p>
        </p:txBody>
      </p:sp>
      <p:grpSp>
        <p:nvGrpSpPr>
          <p:cNvPr name="Group 30" id="30"/>
          <p:cNvGrpSpPr/>
          <p:nvPr/>
        </p:nvGrpSpPr>
        <p:grpSpPr>
          <a:xfrm rot="0">
            <a:off x="684811" y="607952"/>
            <a:ext cx="2993353" cy="870896"/>
            <a:chOff x="0" y="0"/>
            <a:chExt cx="2269857" cy="660400"/>
          </a:xfrm>
        </p:grpSpPr>
        <p:sp>
          <p:nvSpPr>
            <p:cNvPr name="Freeform 31" id="31"/>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32" id="32"/>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3" id="33"/>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grpSp>
        <p:nvGrpSpPr>
          <p:cNvPr name="Group 34" id="34"/>
          <p:cNvGrpSpPr/>
          <p:nvPr/>
        </p:nvGrpSpPr>
        <p:grpSpPr>
          <a:xfrm rot="0">
            <a:off x="1893629" y="6900985"/>
            <a:ext cx="1058344" cy="1058344"/>
            <a:chOff x="0" y="0"/>
            <a:chExt cx="1913890" cy="1913890"/>
          </a:xfrm>
        </p:grpSpPr>
        <p:sp>
          <p:nvSpPr>
            <p:cNvPr name="Freeform 35" id="35"/>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36" id="36"/>
          <p:cNvSpPr txBox="true"/>
          <p:nvPr/>
        </p:nvSpPr>
        <p:spPr>
          <a:xfrm rot="0">
            <a:off x="1964404" y="708630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07</a:t>
            </a:r>
          </a:p>
        </p:txBody>
      </p:sp>
      <p:sp>
        <p:nvSpPr>
          <p:cNvPr name="TextBox 37" id="37"/>
          <p:cNvSpPr txBox="true"/>
          <p:nvPr/>
        </p:nvSpPr>
        <p:spPr>
          <a:xfrm rot="0">
            <a:off x="3344726" y="6974863"/>
            <a:ext cx="4875522" cy="8439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Langkah-langkah Konfigurasi CI/CD untuk Project Python</a:t>
            </a:r>
          </a:p>
        </p:txBody>
      </p:sp>
      <p:grpSp>
        <p:nvGrpSpPr>
          <p:cNvPr name="Group 38" id="38"/>
          <p:cNvGrpSpPr/>
          <p:nvPr/>
        </p:nvGrpSpPr>
        <p:grpSpPr>
          <a:xfrm rot="0">
            <a:off x="10086071" y="6900985"/>
            <a:ext cx="1058344" cy="1058344"/>
            <a:chOff x="0" y="0"/>
            <a:chExt cx="1913890" cy="1913890"/>
          </a:xfrm>
        </p:grpSpPr>
        <p:sp>
          <p:nvSpPr>
            <p:cNvPr name="Freeform 39" id="3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40" id="40"/>
          <p:cNvSpPr txBox="true"/>
          <p:nvPr/>
        </p:nvSpPr>
        <p:spPr>
          <a:xfrm rot="0">
            <a:off x="10156846" y="708630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08</a:t>
            </a:r>
          </a:p>
        </p:txBody>
      </p:sp>
      <p:sp>
        <p:nvSpPr>
          <p:cNvPr name="TextBox 41" id="41"/>
          <p:cNvSpPr txBox="true"/>
          <p:nvPr/>
        </p:nvSpPr>
        <p:spPr>
          <a:xfrm rot="0">
            <a:off x="11537167" y="7184413"/>
            <a:ext cx="4809579" cy="4248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Referensi/Sumber Materi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9726055" y="0"/>
            <a:ext cx="8561945" cy="10287000"/>
            <a:chOff x="0" y="0"/>
            <a:chExt cx="11415927" cy="13716000"/>
          </a:xfrm>
        </p:grpSpPr>
        <p:pic>
          <p:nvPicPr>
            <p:cNvPr name="Picture 3" id="3"/>
            <p:cNvPicPr>
              <a:picLocks noChangeAspect="true"/>
            </p:cNvPicPr>
            <p:nvPr/>
          </p:nvPicPr>
          <p:blipFill>
            <a:blip r:embed="rId2"/>
            <a:srcRect l="44478" t="0" r="0" b="0"/>
            <a:stretch>
              <a:fillRect/>
            </a:stretch>
          </p:blipFill>
          <p:spPr>
            <a:xfrm flipH="false" flipV="false">
              <a:off x="0" y="0"/>
              <a:ext cx="11415927" cy="13716000"/>
            </a:xfrm>
            <a:prstGeom prst="rect">
              <a:avLst/>
            </a:prstGeom>
          </p:spPr>
        </p:pic>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6" id="6"/>
          <p:cNvSpPr/>
          <p:nvPr/>
        </p:nvSpPr>
        <p:spPr>
          <a:xfrm flipH="false" flipV="false" rot="0">
            <a:off x="-983143" y="7963753"/>
            <a:ext cx="5505900" cy="3223454"/>
          </a:xfrm>
          <a:custGeom>
            <a:avLst/>
            <a:gdLst/>
            <a:ahLst/>
            <a:cxnLst/>
            <a:rect r="r" b="b" t="t" l="l"/>
            <a:pathLst>
              <a:path h="3223454" w="5505900">
                <a:moveTo>
                  <a:pt x="0" y="0"/>
                </a:moveTo>
                <a:lnTo>
                  <a:pt x="5505900" y="0"/>
                </a:lnTo>
                <a:lnTo>
                  <a:pt x="5505900" y="3223454"/>
                </a:lnTo>
                <a:lnTo>
                  <a:pt x="0" y="3223454"/>
                </a:lnTo>
                <a:lnTo>
                  <a:pt x="0" y="0"/>
                </a:lnTo>
                <a:close/>
              </a:path>
            </a:pathLst>
          </a:custGeom>
          <a:blipFill>
            <a:blip r:embed="rId3">
              <a:alphaModFix amt="6999"/>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561886" y="2966804"/>
            <a:ext cx="1080030" cy="108003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9" id="9"/>
          <p:cNvSpPr txBox="true"/>
          <p:nvPr/>
        </p:nvSpPr>
        <p:spPr>
          <a:xfrm rot="0">
            <a:off x="1899526" y="3170157"/>
            <a:ext cx="7015805" cy="13323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PENGERTIAN WHITEBOX TESTING</a:t>
            </a:r>
          </a:p>
        </p:txBody>
      </p:sp>
      <p:sp>
        <p:nvSpPr>
          <p:cNvPr name="TextBox 10" id="10"/>
          <p:cNvSpPr txBox="true"/>
          <p:nvPr/>
        </p:nvSpPr>
        <p:spPr>
          <a:xfrm rot="0">
            <a:off x="1981707" y="4869255"/>
            <a:ext cx="6007902" cy="2769235"/>
          </a:xfrm>
          <a:prstGeom prst="rect">
            <a:avLst/>
          </a:prstGeom>
        </p:spPr>
        <p:txBody>
          <a:bodyPr anchor="t" rtlCol="false" tIns="0" lIns="0" bIns="0" rIns="0">
            <a:spAutoFit/>
          </a:bodyPr>
          <a:lstStyle/>
          <a:p>
            <a:pPr algn="just">
              <a:lnSpc>
                <a:spcPts val="2239"/>
              </a:lnSpc>
            </a:pPr>
            <a:r>
              <a:rPr lang="en-US" sz="1599">
                <a:solidFill>
                  <a:srgbClr val="FFFFFF"/>
                </a:solidFill>
                <a:latin typeface="Poppins"/>
              </a:rPr>
              <a:t>Sebuah metode pengujian perangkat lunak yang melibatkan pengujian unit kode secara langsung. </a:t>
            </a:r>
          </a:p>
          <a:p>
            <a:pPr algn="just">
              <a:lnSpc>
                <a:spcPts val="2239"/>
              </a:lnSpc>
            </a:pPr>
          </a:p>
          <a:p>
            <a:pPr algn="just">
              <a:lnSpc>
                <a:spcPts val="2239"/>
              </a:lnSpc>
            </a:pPr>
            <a:r>
              <a:rPr lang="en-US" sz="1599">
                <a:solidFill>
                  <a:srgbClr val="FFFFFF"/>
                </a:solidFill>
                <a:latin typeface="Poppins"/>
              </a:rPr>
              <a:t>Pengujian dilakukan dengan memeriksa kode sumber dan struktur internal perangkat lunak untuk menentukan apakah mereka berfungsi dengan benar. </a:t>
            </a:r>
          </a:p>
          <a:p>
            <a:pPr algn="just">
              <a:lnSpc>
                <a:spcPts val="2239"/>
              </a:lnSpc>
            </a:pPr>
          </a:p>
          <a:p>
            <a:pPr algn="just">
              <a:lnSpc>
                <a:spcPts val="2239"/>
              </a:lnSpc>
              <a:spcBef>
                <a:spcPct val="0"/>
              </a:spcBef>
            </a:pPr>
            <a:r>
              <a:rPr lang="en-US" sz="1599">
                <a:solidFill>
                  <a:srgbClr val="FFFFFF"/>
                </a:solidFill>
                <a:latin typeface="Poppins"/>
              </a:rPr>
              <a:t>Metode ini sering digunakan untuk memastikan bahwa setiap jalur kode diuji dan bahwa setiap kondisi diuji dengan benar.</a:t>
            </a:r>
          </a:p>
        </p:txBody>
      </p:sp>
      <p:grpSp>
        <p:nvGrpSpPr>
          <p:cNvPr name="Group 11" id="11"/>
          <p:cNvGrpSpPr/>
          <p:nvPr/>
        </p:nvGrpSpPr>
        <p:grpSpPr>
          <a:xfrm rot="0">
            <a:off x="684811" y="607952"/>
            <a:ext cx="2993353" cy="870896"/>
            <a:chOff x="0" y="0"/>
            <a:chExt cx="2269857" cy="660400"/>
          </a:xfrm>
        </p:grpSpPr>
        <p:sp>
          <p:nvSpPr>
            <p:cNvPr name="Freeform 12" id="12"/>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13" id="13"/>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6012628" y="91828"/>
            <a:ext cx="2898297" cy="2774040"/>
          </a:xfrm>
          <a:custGeom>
            <a:avLst/>
            <a:gdLst/>
            <a:ahLst/>
            <a:cxnLst/>
            <a:rect r="r" b="b" t="t" l="l"/>
            <a:pathLst>
              <a:path h="2774040" w="2898297">
                <a:moveTo>
                  <a:pt x="0" y="0"/>
                </a:moveTo>
                <a:lnTo>
                  <a:pt x="2898297" y="0"/>
                </a:lnTo>
                <a:lnTo>
                  <a:pt x="2898297" y="2774041"/>
                </a:lnTo>
                <a:lnTo>
                  <a:pt x="0" y="2774041"/>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0" y="2056099"/>
            <a:ext cx="8230901" cy="8230901"/>
            <a:chOff x="0" y="0"/>
            <a:chExt cx="3282950" cy="3282950"/>
          </a:xfrm>
        </p:grpSpPr>
        <p:sp>
          <p:nvSpPr>
            <p:cNvPr name="Freeform 6" id="6"/>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0" t="0" r="-74606" b="0"/>
              </a:stretch>
            </a:blipFill>
          </p:spPr>
        </p:sp>
      </p:grpSp>
      <p:grpSp>
        <p:nvGrpSpPr>
          <p:cNvPr name="Group 7" id="7"/>
          <p:cNvGrpSpPr/>
          <p:nvPr/>
        </p:nvGrpSpPr>
        <p:grpSpPr>
          <a:xfrm rot="0">
            <a:off x="4115450" y="1554684"/>
            <a:ext cx="3800083" cy="765104"/>
            <a:chOff x="0" y="0"/>
            <a:chExt cx="8184675" cy="1647893"/>
          </a:xfrm>
        </p:grpSpPr>
        <p:sp>
          <p:nvSpPr>
            <p:cNvPr name="Freeform 8" id="8"/>
            <p:cNvSpPr/>
            <p:nvPr/>
          </p:nvSpPr>
          <p:spPr>
            <a:xfrm flipH="false" flipV="false" rot="0">
              <a:off x="0" y="0"/>
              <a:ext cx="8184675" cy="1647893"/>
            </a:xfrm>
            <a:custGeom>
              <a:avLst/>
              <a:gdLst/>
              <a:ahLst/>
              <a:cxnLst/>
              <a:rect r="r" b="b" t="t" l="l"/>
              <a:pathLst>
                <a:path h="1647893" w="8184675">
                  <a:moveTo>
                    <a:pt x="0" y="0"/>
                  </a:moveTo>
                  <a:lnTo>
                    <a:pt x="8184675" y="0"/>
                  </a:lnTo>
                  <a:lnTo>
                    <a:pt x="8184675" y="1647893"/>
                  </a:lnTo>
                  <a:lnTo>
                    <a:pt x="0" y="1647893"/>
                  </a:lnTo>
                  <a:close/>
                </a:path>
              </a:pathLst>
            </a:custGeom>
            <a:solidFill>
              <a:srgbClr val="E14761"/>
            </a:solidFill>
          </p:spPr>
        </p:sp>
      </p:grpSp>
      <p:grpSp>
        <p:nvGrpSpPr>
          <p:cNvPr name="Group 9" id="9"/>
          <p:cNvGrpSpPr/>
          <p:nvPr/>
        </p:nvGrpSpPr>
        <p:grpSpPr>
          <a:xfrm rot="0">
            <a:off x="9508297" y="2319788"/>
            <a:ext cx="1080030" cy="10800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1" id="11"/>
          <p:cNvSpPr txBox="true"/>
          <p:nvPr/>
        </p:nvSpPr>
        <p:spPr>
          <a:xfrm rot="0">
            <a:off x="9845020" y="4786626"/>
            <a:ext cx="6235586" cy="1111885"/>
          </a:xfrm>
          <a:prstGeom prst="rect">
            <a:avLst/>
          </a:prstGeom>
        </p:spPr>
        <p:txBody>
          <a:bodyPr anchor="t" rtlCol="false" tIns="0" lIns="0" bIns="0" rIns="0">
            <a:spAutoFit/>
          </a:bodyPr>
          <a:lstStyle/>
          <a:p>
            <a:pPr algn="just">
              <a:lnSpc>
                <a:spcPts val="2239"/>
              </a:lnSpc>
            </a:pPr>
            <a:r>
              <a:rPr lang="en-US" sz="1599">
                <a:solidFill>
                  <a:srgbClr val="FFFFFF"/>
                </a:solidFill>
                <a:latin typeface="Poppins"/>
              </a:rPr>
              <a:t>Dalam bahasa Python, terdapat beberapa library yang dapat digunakan untuk melakukan whitebox testing, di antaranya adalah unittest, pytest, dan doctest.</a:t>
            </a:r>
          </a:p>
          <a:p>
            <a:pPr>
              <a:lnSpc>
                <a:spcPts val="2239"/>
              </a:lnSpc>
              <a:spcBef>
                <a:spcPct val="0"/>
              </a:spcBef>
            </a:pPr>
          </a:p>
        </p:txBody>
      </p:sp>
      <p:sp>
        <p:nvSpPr>
          <p:cNvPr name="TextBox 12" id="12"/>
          <p:cNvSpPr txBox="true"/>
          <p:nvPr/>
        </p:nvSpPr>
        <p:spPr>
          <a:xfrm rot="0">
            <a:off x="4115450" y="1755550"/>
            <a:ext cx="3800083" cy="315748"/>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Poppins Bold"/>
              </a:rPr>
              <a:t>CONTOH IMPELEMNTASI</a:t>
            </a:r>
          </a:p>
        </p:txBody>
      </p:sp>
      <p:sp>
        <p:nvSpPr>
          <p:cNvPr name="TextBox 13" id="13"/>
          <p:cNvSpPr txBox="true"/>
          <p:nvPr/>
        </p:nvSpPr>
        <p:spPr>
          <a:xfrm rot="0">
            <a:off x="9845020" y="2524030"/>
            <a:ext cx="6977590" cy="19800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CONTOH IMPLEMENTASI WHITEBOX TESTING DALAM PYTHON</a:t>
            </a:r>
          </a:p>
        </p:txBody>
      </p:sp>
      <p:sp>
        <p:nvSpPr>
          <p:cNvPr name="TextBox 14" id="14"/>
          <p:cNvSpPr txBox="true"/>
          <p:nvPr/>
        </p:nvSpPr>
        <p:spPr>
          <a:xfrm rot="0">
            <a:off x="9845020" y="6123925"/>
            <a:ext cx="6235586" cy="1388110"/>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Pada contoh di samping, terdapat sebuah fungsi add yang akan diuji dengan menggunakan unittest. Terdapat tiga kasus uji yang dilakukan dengan menggunakan self.assertEqual untuk memastikan bahwa hasil dari fungsi add sesuai dengan yang diharapkan. </a:t>
            </a:r>
          </a:p>
        </p:txBody>
      </p:sp>
      <p:grpSp>
        <p:nvGrpSpPr>
          <p:cNvPr name="Group 15" id="15"/>
          <p:cNvGrpSpPr/>
          <p:nvPr/>
        </p:nvGrpSpPr>
        <p:grpSpPr>
          <a:xfrm rot="0">
            <a:off x="684811" y="607952"/>
            <a:ext cx="2993353" cy="870896"/>
            <a:chOff x="0" y="0"/>
            <a:chExt cx="2269857" cy="660400"/>
          </a:xfrm>
        </p:grpSpPr>
        <p:sp>
          <p:nvSpPr>
            <p:cNvPr name="Freeform 16" id="16"/>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17" id="17"/>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18136" y="4543713"/>
            <a:ext cx="8101436" cy="810143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2082140" y="2123801"/>
            <a:ext cx="5173428" cy="8163199"/>
          </a:xfrm>
          <a:custGeom>
            <a:avLst/>
            <a:gdLst/>
            <a:ahLst/>
            <a:cxnLst/>
            <a:rect r="r" b="b" t="t" l="l"/>
            <a:pathLst>
              <a:path h="8163199" w="5173428">
                <a:moveTo>
                  <a:pt x="0" y="0"/>
                </a:moveTo>
                <a:lnTo>
                  <a:pt x="5173428" y="0"/>
                </a:lnTo>
                <a:lnTo>
                  <a:pt x="5173428" y="8163199"/>
                </a:lnTo>
                <a:lnTo>
                  <a:pt x="0" y="8163199"/>
                </a:lnTo>
                <a:lnTo>
                  <a:pt x="0" y="0"/>
                </a:lnTo>
                <a:close/>
              </a:path>
            </a:pathLst>
          </a:custGeom>
          <a:blipFill>
            <a:blip r:embed="rId4"/>
            <a:stretch>
              <a:fillRect l="0" t="0" r="0" b="0"/>
            </a:stretch>
          </a:blipFill>
        </p:spPr>
      </p:sp>
      <p:grpSp>
        <p:nvGrpSpPr>
          <p:cNvPr name="Group 8" id="8"/>
          <p:cNvGrpSpPr/>
          <p:nvPr/>
        </p:nvGrpSpPr>
        <p:grpSpPr>
          <a:xfrm rot="0">
            <a:off x="8551413" y="2261418"/>
            <a:ext cx="1080030" cy="108003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0" id="10"/>
          <p:cNvSpPr txBox="true"/>
          <p:nvPr/>
        </p:nvSpPr>
        <p:spPr>
          <a:xfrm rot="0">
            <a:off x="8938903" y="2435292"/>
            <a:ext cx="8073562" cy="6846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PENGERTIAN UNIT TEST</a:t>
            </a:r>
          </a:p>
        </p:txBody>
      </p:sp>
      <p:sp>
        <p:nvSpPr>
          <p:cNvPr name="TextBox 11" id="11"/>
          <p:cNvSpPr txBox="true"/>
          <p:nvPr/>
        </p:nvSpPr>
        <p:spPr>
          <a:xfrm rot="0">
            <a:off x="8938903" y="3897347"/>
            <a:ext cx="8719572" cy="3321685"/>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D</a:t>
            </a:r>
            <a:r>
              <a:rPr lang="en-US" sz="1599">
                <a:solidFill>
                  <a:srgbClr val="FFFFFF"/>
                </a:solidFill>
                <a:latin typeface="Poppins"/>
              </a:rPr>
              <a:t>ilakukan untuk menguji setiap unit kode program secara terpisah dan mandiri. Unit dalam konteks ini bisa berupa fungsi, metode, atau kelas. </a:t>
            </a:r>
          </a:p>
          <a:p>
            <a:pPr algn="just">
              <a:lnSpc>
                <a:spcPts val="2239"/>
              </a:lnSpc>
              <a:spcBef>
                <a:spcPct val="0"/>
              </a:spcBef>
            </a:pPr>
          </a:p>
          <a:p>
            <a:pPr algn="just">
              <a:lnSpc>
                <a:spcPts val="2239"/>
              </a:lnSpc>
              <a:spcBef>
                <a:spcPct val="0"/>
              </a:spcBef>
            </a:pPr>
            <a:r>
              <a:rPr lang="en-US" sz="1599">
                <a:solidFill>
                  <a:srgbClr val="FFFFFF"/>
                </a:solidFill>
                <a:latin typeface="Poppins"/>
              </a:rPr>
              <a:t>Tujuan dari Unit Test adalah untuk memastikan bahwa setiap unit kode program dapat berfungsi dengan baik dan sesuai dengan spesifikasi yang telah ditetapkan sebelumnya.</a:t>
            </a:r>
          </a:p>
          <a:p>
            <a:pPr algn="just">
              <a:lnSpc>
                <a:spcPts val="2239"/>
              </a:lnSpc>
              <a:spcBef>
                <a:spcPct val="0"/>
              </a:spcBef>
            </a:pPr>
          </a:p>
          <a:p>
            <a:pPr algn="just" marL="345439" indent="-172720" lvl="1">
              <a:lnSpc>
                <a:spcPts val="2239"/>
              </a:lnSpc>
              <a:buFont typeface="Arial"/>
              <a:buChar char="•"/>
            </a:pPr>
            <a:r>
              <a:rPr lang="en-US" sz="1599">
                <a:solidFill>
                  <a:srgbClr val="FFFFFF"/>
                </a:solidFill>
                <a:latin typeface="Poppins"/>
              </a:rPr>
              <a:t>Kenapa Unit Test Penting?</a:t>
            </a:r>
          </a:p>
          <a:p>
            <a:pPr algn="just" marL="345439" indent="-172720" lvl="1">
              <a:lnSpc>
                <a:spcPts val="2239"/>
              </a:lnSpc>
              <a:buFont typeface="Arial"/>
              <a:buChar char="•"/>
            </a:pPr>
            <a:r>
              <a:rPr lang="en-US" sz="1599">
                <a:solidFill>
                  <a:srgbClr val="FFFFFF"/>
                </a:solidFill>
                <a:latin typeface="Poppins"/>
              </a:rPr>
              <a:t>Memastikan setiap unit kode program berfungsi dengan baik</a:t>
            </a:r>
          </a:p>
          <a:p>
            <a:pPr algn="just" marL="345439" indent="-172720" lvl="1">
              <a:lnSpc>
                <a:spcPts val="2239"/>
              </a:lnSpc>
              <a:buFont typeface="Arial"/>
              <a:buChar char="•"/>
            </a:pPr>
            <a:r>
              <a:rPr lang="en-US" sz="1599">
                <a:solidFill>
                  <a:srgbClr val="FFFFFF"/>
                </a:solidFill>
                <a:latin typeface="Poppins"/>
              </a:rPr>
              <a:t>Membantu mengidentifikasi bug pada kode program </a:t>
            </a:r>
          </a:p>
          <a:p>
            <a:pPr algn="just" marL="345439" indent="-172720" lvl="1">
              <a:lnSpc>
                <a:spcPts val="2239"/>
              </a:lnSpc>
              <a:buFont typeface="Arial"/>
              <a:buChar char="•"/>
            </a:pPr>
            <a:r>
              <a:rPr lang="en-US" sz="1599">
                <a:solidFill>
                  <a:srgbClr val="FFFFFF"/>
                </a:solidFill>
                <a:latin typeface="Poppins"/>
              </a:rPr>
              <a:t>Meningkatkan kualitas kode program secara keseluruhan</a:t>
            </a:r>
          </a:p>
          <a:p>
            <a:pPr algn="just">
              <a:lnSpc>
                <a:spcPts val="2239"/>
              </a:lnSpc>
              <a:spcBef>
                <a:spcPct val="0"/>
              </a:spcBef>
            </a:pPr>
          </a:p>
        </p:txBody>
      </p:sp>
      <p:grpSp>
        <p:nvGrpSpPr>
          <p:cNvPr name="Group 12" id="12"/>
          <p:cNvGrpSpPr/>
          <p:nvPr/>
        </p:nvGrpSpPr>
        <p:grpSpPr>
          <a:xfrm rot="0">
            <a:off x="684811" y="607952"/>
            <a:ext cx="2993353" cy="870896"/>
            <a:chOff x="0" y="0"/>
            <a:chExt cx="2269857" cy="660400"/>
          </a:xfrm>
        </p:grpSpPr>
        <p:sp>
          <p:nvSpPr>
            <p:cNvPr name="Freeform 13" id="1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14" id="1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475871" y="8907662"/>
            <a:ext cx="5505900" cy="3223454"/>
          </a:xfrm>
          <a:custGeom>
            <a:avLst/>
            <a:gdLst/>
            <a:ahLst/>
            <a:cxnLst/>
            <a:rect r="r" b="b" t="t" l="l"/>
            <a:pathLst>
              <a:path h="3223454" w="5505900">
                <a:moveTo>
                  <a:pt x="0" y="0"/>
                </a:moveTo>
                <a:lnTo>
                  <a:pt x="5505901" y="0"/>
                </a:lnTo>
                <a:lnTo>
                  <a:pt x="5505901" y="3223455"/>
                </a:lnTo>
                <a:lnTo>
                  <a:pt x="0" y="3223455"/>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144000" y="3089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8" id="8"/>
          <p:cNvGrpSpPr>
            <a:grpSpLocks noChangeAspect="true"/>
          </p:cNvGrpSpPr>
          <p:nvPr/>
        </p:nvGrpSpPr>
        <p:grpSpPr>
          <a:xfrm rot="0">
            <a:off x="0" y="1934675"/>
            <a:ext cx="8352325" cy="8352325"/>
            <a:chOff x="0" y="0"/>
            <a:chExt cx="3282950" cy="3282950"/>
          </a:xfrm>
        </p:grpSpPr>
        <p:sp>
          <p:nvSpPr>
            <p:cNvPr name="Freeform 9" id="9"/>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6"/>
              <a:stretch>
                <a:fillRect l="0" t="-1490" r="-2056" b="-3788"/>
              </a:stretch>
            </a:blipFill>
          </p:spPr>
        </p:sp>
      </p:grpSp>
      <p:sp>
        <p:nvSpPr>
          <p:cNvPr name="TextBox 10" id="10"/>
          <p:cNvSpPr txBox="true"/>
          <p:nvPr/>
        </p:nvSpPr>
        <p:spPr>
          <a:xfrm rot="0">
            <a:off x="9513637" y="3281382"/>
            <a:ext cx="7576320" cy="13323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CONTOH IMPLEMENTASI UNIT TEST DALAM PYTHON</a:t>
            </a:r>
          </a:p>
        </p:txBody>
      </p:sp>
      <p:sp>
        <p:nvSpPr>
          <p:cNvPr name="TextBox 11" id="11"/>
          <p:cNvSpPr txBox="true"/>
          <p:nvPr/>
        </p:nvSpPr>
        <p:spPr>
          <a:xfrm rot="0">
            <a:off x="9513637" y="5268387"/>
            <a:ext cx="6945593" cy="2493010"/>
          </a:xfrm>
          <a:prstGeom prst="rect">
            <a:avLst/>
          </a:prstGeom>
        </p:spPr>
        <p:txBody>
          <a:bodyPr anchor="t" rtlCol="false" tIns="0" lIns="0" bIns="0" rIns="0">
            <a:spAutoFit/>
          </a:bodyPr>
          <a:lstStyle/>
          <a:p>
            <a:pPr algn="just">
              <a:lnSpc>
                <a:spcPts val="2239"/>
              </a:lnSpc>
            </a:pPr>
            <a:r>
              <a:rPr lang="en-US" sz="1599">
                <a:solidFill>
                  <a:srgbClr val="FFFFFF"/>
                </a:solidFill>
                <a:latin typeface="Poppins"/>
              </a:rPr>
              <a:t>Dalam Python, Unit Test dapat diimplementasikan dengan menggunakan library bawaan yaitu unittest.</a:t>
            </a:r>
          </a:p>
          <a:p>
            <a:pPr algn="just">
              <a:lnSpc>
                <a:spcPts val="2239"/>
              </a:lnSpc>
            </a:pPr>
          </a:p>
          <a:p>
            <a:pPr algn="just">
              <a:lnSpc>
                <a:spcPts val="2239"/>
              </a:lnSpc>
            </a:pPr>
          </a:p>
          <a:p>
            <a:pPr algn="just">
              <a:lnSpc>
                <a:spcPts val="2239"/>
              </a:lnSpc>
            </a:pPr>
            <a:r>
              <a:rPr lang="en-US" sz="1599">
                <a:solidFill>
                  <a:srgbClr val="FFFFFF"/>
                </a:solidFill>
                <a:latin typeface="Poppins"/>
              </a:rPr>
              <a:t>Pada contoh di samping, terdapat tiga unit test yang dilakukan pada tiga fungsi yang berbeda. Fungsi-fungsi tersebut diuji dengan menggunakan asserstions dari unittest seperti assertEqual dan assertTrue.</a:t>
            </a:r>
          </a:p>
          <a:p>
            <a:pPr algn="just">
              <a:lnSpc>
                <a:spcPts val="2239"/>
              </a:lnSpc>
              <a:spcBef>
                <a:spcPct val="0"/>
              </a:spcBef>
            </a:pPr>
          </a:p>
        </p:txBody>
      </p:sp>
      <p:grpSp>
        <p:nvGrpSpPr>
          <p:cNvPr name="Group 12" id="12"/>
          <p:cNvGrpSpPr/>
          <p:nvPr/>
        </p:nvGrpSpPr>
        <p:grpSpPr>
          <a:xfrm rot="0">
            <a:off x="684811" y="607952"/>
            <a:ext cx="2993353" cy="870896"/>
            <a:chOff x="0" y="0"/>
            <a:chExt cx="2269857" cy="660400"/>
          </a:xfrm>
        </p:grpSpPr>
        <p:sp>
          <p:nvSpPr>
            <p:cNvPr name="Freeform 13" id="1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14" id="1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255258" y="2071086"/>
            <a:ext cx="4501435" cy="4501417"/>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49999" b="0"/>
              </a:stretch>
            </a:blipFill>
          </p:spPr>
        </p:sp>
      </p:grpSp>
      <p:grpSp>
        <p:nvGrpSpPr>
          <p:cNvPr name="Group 8" id="8"/>
          <p:cNvGrpSpPr/>
          <p:nvPr/>
        </p:nvGrpSpPr>
        <p:grpSpPr>
          <a:xfrm rot="0">
            <a:off x="3505976" y="4231058"/>
            <a:ext cx="5027242" cy="5027242"/>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2"/>
            </a:solidFill>
          </p:spPr>
        </p:sp>
      </p:grpSp>
      <p:grpSp>
        <p:nvGrpSpPr>
          <p:cNvPr name="Group 10" id="10"/>
          <p:cNvGrpSpPr>
            <a:grpSpLocks noChangeAspect="true"/>
          </p:cNvGrpSpPr>
          <p:nvPr/>
        </p:nvGrpSpPr>
        <p:grpSpPr>
          <a:xfrm rot="0">
            <a:off x="3768888" y="4493970"/>
            <a:ext cx="4501435" cy="4501417"/>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99" t="0" r="-24999" b="0"/>
              </a:stretch>
            </a:blipFill>
          </p:spPr>
        </p:sp>
      </p:grpSp>
      <p:grpSp>
        <p:nvGrpSpPr>
          <p:cNvPr name="Group 12" id="12"/>
          <p:cNvGrpSpPr/>
          <p:nvPr/>
        </p:nvGrpSpPr>
        <p:grpSpPr>
          <a:xfrm rot="0">
            <a:off x="9440746" y="2068833"/>
            <a:ext cx="1080030" cy="108003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4" id="14"/>
          <p:cNvSpPr txBox="true"/>
          <p:nvPr/>
        </p:nvSpPr>
        <p:spPr>
          <a:xfrm rot="0">
            <a:off x="9778386" y="2289073"/>
            <a:ext cx="6977590" cy="6846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PENGERTIAN CI/CD</a:t>
            </a:r>
          </a:p>
        </p:txBody>
      </p:sp>
      <p:sp>
        <p:nvSpPr>
          <p:cNvPr name="TextBox 15" id="15"/>
          <p:cNvSpPr txBox="true"/>
          <p:nvPr/>
        </p:nvSpPr>
        <p:spPr>
          <a:xfrm rot="0">
            <a:off x="9778386" y="4754950"/>
            <a:ext cx="6977590" cy="1388110"/>
          </a:xfrm>
          <a:prstGeom prst="rect">
            <a:avLst/>
          </a:prstGeom>
        </p:spPr>
        <p:txBody>
          <a:bodyPr anchor="t" rtlCol="false" tIns="0" lIns="0" bIns="0" rIns="0">
            <a:spAutoFit/>
          </a:bodyPr>
          <a:lstStyle/>
          <a:p>
            <a:pPr algn="just">
              <a:lnSpc>
                <a:spcPts val="2239"/>
              </a:lnSpc>
            </a:pPr>
            <a:r>
              <a:rPr lang="en-US" sz="1599">
                <a:solidFill>
                  <a:srgbClr val="FFFFFF"/>
                </a:solidFill>
                <a:latin typeface="Poppins"/>
              </a:rPr>
              <a:t>M</a:t>
            </a:r>
            <a:r>
              <a:rPr lang="en-US" sz="1599">
                <a:solidFill>
                  <a:srgbClr val="FFFFFF"/>
                </a:solidFill>
                <a:latin typeface="Poppins"/>
              </a:rPr>
              <a:t>etodologi pengembangan perangkat lunak yang memungkinkan pengembang untuk mengintegrasikan kode secara terus-menerus dan mendeploy perangkat lunak dengan cepat dan otomatis ke lingkungan produksi.</a:t>
            </a:r>
          </a:p>
          <a:p>
            <a:pPr algn="just">
              <a:lnSpc>
                <a:spcPts val="2239"/>
              </a:lnSpc>
              <a:spcBef>
                <a:spcPct val="0"/>
              </a:spcBef>
            </a:pPr>
          </a:p>
        </p:txBody>
      </p:sp>
      <p:sp>
        <p:nvSpPr>
          <p:cNvPr name="TextBox 16" id="16"/>
          <p:cNvSpPr txBox="true"/>
          <p:nvPr/>
        </p:nvSpPr>
        <p:spPr>
          <a:xfrm rot="0">
            <a:off x="9778386" y="4302518"/>
            <a:ext cx="8129992" cy="325755"/>
          </a:xfrm>
          <a:prstGeom prst="rect">
            <a:avLst/>
          </a:prstGeom>
        </p:spPr>
        <p:txBody>
          <a:bodyPr anchor="t" rtlCol="false" tIns="0" lIns="0" bIns="0" rIns="0">
            <a:spAutoFit/>
          </a:bodyPr>
          <a:lstStyle/>
          <a:p>
            <a:pPr>
              <a:lnSpc>
                <a:spcPts val="2520"/>
              </a:lnSpc>
              <a:spcBef>
                <a:spcPct val="0"/>
              </a:spcBef>
            </a:pPr>
            <a:r>
              <a:rPr lang="en-US" sz="1800">
                <a:solidFill>
                  <a:srgbClr val="FFFFFF"/>
                </a:solidFill>
                <a:latin typeface="Poppins Bold"/>
              </a:rPr>
              <a:t>CI/CD (Continuous Integration and Continuous Deployment)</a:t>
            </a:r>
          </a:p>
        </p:txBody>
      </p:sp>
      <p:sp>
        <p:nvSpPr>
          <p:cNvPr name="TextBox 17" id="17"/>
          <p:cNvSpPr txBox="true"/>
          <p:nvPr/>
        </p:nvSpPr>
        <p:spPr>
          <a:xfrm rot="0">
            <a:off x="9778386" y="7026098"/>
            <a:ext cx="6977590" cy="1111885"/>
          </a:xfrm>
          <a:prstGeom prst="rect">
            <a:avLst/>
          </a:prstGeom>
        </p:spPr>
        <p:txBody>
          <a:bodyPr anchor="t" rtlCol="false" tIns="0" lIns="0" bIns="0" rIns="0">
            <a:spAutoFit/>
          </a:bodyPr>
          <a:lstStyle/>
          <a:p>
            <a:pPr algn="just">
              <a:lnSpc>
                <a:spcPts val="2239"/>
              </a:lnSpc>
              <a:spcBef>
                <a:spcPct val="0"/>
              </a:spcBef>
            </a:pPr>
            <a:r>
              <a:rPr lang="en-US" sz="1599">
                <a:solidFill>
                  <a:srgbClr val="FFFFFF"/>
                </a:solidFill>
                <a:latin typeface="Poppins"/>
              </a:rPr>
              <a:t>Meningkatkan kualitas perangkat lunakMeningkatkan efisiensi dan produktivitas pengembangMeningkatkan kecepatan dan ketepatan waktu pengiriman produkMemudahkan pengelolaan kode dan pengujian</a:t>
            </a:r>
          </a:p>
        </p:txBody>
      </p:sp>
      <p:sp>
        <p:nvSpPr>
          <p:cNvPr name="TextBox 18" id="18"/>
          <p:cNvSpPr txBox="true"/>
          <p:nvPr/>
        </p:nvSpPr>
        <p:spPr>
          <a:xfrm rot="0">
            <a:off x="9778386" y="6527479"/>
            <a:ext cx="4875522" cy="325755"/>
          </a:xfrm>
          <a:prstGeom prst="rect">
            <a:avLst/>
          </a:prstGeom>
        </p:spPr>
        <p:txBody>
          <a:bodyPr anchor="t" rtlCol="false" tIns="0" lIns="0" bIns="0" rIns="0">
            <a:spAutoFit/>
          </a:bodyPr>
          <a:lstStyle/>
          <a:p>
            <a:pPr>
              <a:lnSpc>
                <a:spcPts val="2520"/>
              </a:lnSpc>
              <a:spcBef>
                <a:spcPct val="0"/>
              </a:spcBef>
            </a:pPr>
            <a:r>
              <a:rPr lang="en-US" sz="1800">
                <a:solidFill>
                  <a:srgbClr val="FFFFFF"/>
                </a:solidFill>
                <a:latin typeface="Poppins Bold"/>
              </a:rPr>
              <a:t>Manfaat CI/CD</a:t>
            </a:r>
          </a:p>
        </p:txBody>
      </p:sp>
      <p:grpSp>
        <p:nvGrpSpPr>
          <p:cNvPr name="Group 19" id="19"/>
          <p:cNvGrpSpPr/>
          <p:nvPr/>
        </p:nvGrpSpPr>
        <p:grpSpPr>
          <a:xfrm rot="0">
            <a:off x="684811" y="607952"/>
            <a:ext cx="2993353" cy="870896"/>
            <a:chOff x="0" y="0"/>
            <a:chExt cx="2269857" cy="660400"/>
          </a:xfrm>
        </p:grpSpPr>
        <p:sp>
          <p:nvSpPr>
            <p:cNvPr name="Freeform 20" id="20"/>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21" id="21"/>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534920" y="2187629"/>
            <a:ext cx="3970010" cy="5911741"/>
            <a:chOff x="0" y="0"/>
            <a:chExt cx="1448270" cy="2156619"/>
          </a:xfrm>
        </p:grpSpPr>
        <p:sp>
          <p:nvSpPr>
            <p:cNvPr name="Freeform 6" id="6"/>
            <p:cNvSpPr/>
            <p:nvPr/>
          </p:nvSpPr>
          <p:spPr>
            <a:xfrm flipH="false" flipV="false" rot="0">
              <a:off x="0" y="0"/>
              <a:ext cx="1448270" cy="2156619"/>
            </a:xfrm>
            <a:custGeom>
              <a:avLst/>
              <a:gdLst/>
              <a:ahLst/>
              <a:cxnLst/>
              <a:rect r="r" b="b" t="t" l="l"/>
              <a:pathLst>
                <a:path h="2156619" w="1448270">
                  <a:moveTo>
                    <a:pt x="0" y="0"/>
                  </a:moveTo>
                  <a:lnTo>
                    <a:pt x="1448270" y="0"/>
                  </a:lnTo>
                  <a:lnTo>
                    <a:pt x="1448270" y="2156619"/>
                  </a:lnTo>
                  <a:lnTo>
                    <a:pt x="0" y="2156619"/>
                  </a:lnTo>
                  <a:close/>
                </a:path>
              </a:pathLst>
            </a:custGeom>
            <a:solidFill>
              <a:srgbClr val="E14761"/>
            </a:solidFill>
          </p:spPr>
        </p:sp>
      </p:grpSp>
      <p:sp>
        <p:nvSpPr>
          <p:cNvPr name="Freeform 7" id="7"/>
          <p:cNvSpPr/>
          <p:nvPr/>
        </p:nvSpPr>
        <p:spPr>
          <a:xfrm flipH="false" flipV="false" rot="0">
            <a:off x="-267184" y="6899839"/>
            <a:ext cx="5505900" cy="3223454"/>
          </a:xfrm>
          <a:custGeom>
            <a:avLst/>
            <a:gdLst/>
            <a:ahLst/>
            <a:cxnLst/>
            <a:rect r="r" b="b" t="t" l="l"/>
            <a:pathLst>
              <a:path h="3223454" w="5505900">
                <a:moveTo>
                  <a:pt x="0" y="0"/>
                </a:moveTo>
                <a:lnTo>
                  <a:pt x="5505900" y="0"/>
                </a:lnTo>
                <a:lnTo>
                  <a:pt x="5505900" y="3223455"/>
                </a:lnTo>
                <a:lnTo>
                  <a:pt x="0" y="3223455"/>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933361" y="0"/>
            <a:ext cx="3393618" cy="3466629"/>
            <a:chOff x="0" y="0"/>
            <a:chExt cx="4524823" cy="4622171"/>
          </a:xfrm>
        </p:grpSpPr>
        <p:pic>
          <p:nvPicPr>
            <p:cNvPr name="Picture 9" id="9"/>
            <p:cNvPicPr>
              <a:picLocks noChangeAspect="true"/>
            </p:cNvPicPr>
            <p:nvPr/>
          </p:nvPicPr>
          <p:blipFill>
            <a:blip r:embed="rId6"/>
            <a:srcRect l="17358" t="0" r="17358" b="0"/>
            <a:stretch>
              <a:fillRect/>
            </a:stretch>
          </p:blipFill>
          <p:spPr>
            <a:xfrm flipH="false" flipV="false">
              <a:off x="0" y="0"/>
              <a:ext cx="4524823" cy="4622171"/>
            </a:xfrm>
            <a:prstGeom prst="rect">
              <a:avLst/>
            </a:prstGeom>
          </p:spPr>
        </p:pic>
      </p:grpSp>
      <p:grpSp>
        <p:nvGrpSpPr>
          <p:cNvPr name="Group 10" id="10"/>
          <p:cNvGrpSpPr/>
          <p:nvPr/>
        </p:nvGrpSpPr>
        <p:grpSpPr>
          <a:xfrm rot="0">
            <a:off x="9933361" y="3857618"/>
            <a:ext cx="3393618" cy="3466629"/>
            <a:chOff x="0" y="0"/>
            <a:chExt cx="4524823" cy="4622171"/>
          </a:xfrm>
        </p:grpSpPr>
        <p:pic>
          <p:nvPicPr>
            <p:cNvPr name="Picture 11" id="11"/>
            <p:cNvPicPr>
              <a:picLocks noChangeAspect="true"/>
            </p:cNvPicPr>
            <p:nvPr/>
          </p:nvPicPr>
          <p:blipFill>
            <a:blip r:embed="rId7"/>
            <a:srcRect l="0" t="12015" r="0" b="19798"/>
            <a:stretch>
              <a:fillRect/>
            </a:stretch>
          </p:blipFill>
          <p:spPr>
            <a:xfrm flipH="false" flipV="false">
              <a:off x="0" y="0"/>
              <a:ext cx="4524823" cy="4622171"/>
            </a:xfrm>
            <a:prstGeom prst="rect">
              <a:avLst/>
            </a:prstGeom>
          </p:spPr>
        </p:pic>
      </p:grpSp>
      <p:grpSp>
        <p:nvGrpSpPr>
          <p:cNvPr name="Group 12" id="12"/>
          <p:cNvGrpSpPr/>
          <p:nvPr/>
        </p:nvGrpSpPr>
        <p:grpSpPr>
          <a:xfrm rot="0">
            <a:off x="13625176" y="2952432"/>
            <a:ext cx="3393618" cy="3466629"/>
            <a:chOff x="0" y="0"/>
            <a:chExt cx="4524823" cy="4622171"/>
          </a:xfrm>
        </p:grpSpPr>
        <p:pic>
          <p:nvPicPr>
            <p:cNvPr name="Picture 13" id="13"/>
            <p:cNvPicPr>
              <a:picLocks noChangeAspect="true"/>
            </p:cNvPicPr>
            <p:nvPr/>
          </p:nvPicPr>
          <p:blipFill>
            <a:blip r:embed="rId8"/>
            <a:srcRect l="17327" t="0" r="17327" b="0"/>
            <a:stretch>
              <a:fillRect/>
            </a:stretch>
          </p:blipFill>
          <p:spPr>
            <a:xfrm flipH="false" flipV="false">
              <a:off x="0" y="0"/>
              <a:ext cx="4524823" cy="4622171"/>
            </a:xfrm>
            <a:prstGeom prst="rect">
              <a:avLst/>
            </a:prstGeom>
          </p:spPr>
        </p:pic>
      </p:grpSp>
      <p:grpSp>
        <p:nvGrpSpPr>
          <p:cNvPr name="Group 14" id="14"/>
          <p:cNvGrpSpPr/>
          <p:nvPr/>
        </p:nvGrpSpPr>
        <p:grpSpPr>
          <a:xfrm rot="0">
            <a:off x="13625176" y="6810050"/>
            <a:ext cx="3393618" cy="3466629"/>
            <a:chOff x="0" y="0"/>
            <a:chExt cx="4524823" cy="4622171"/>
          </a:xfrm>
        </p:grpSpPr>
        <p:pic>
          <p:nvPicPr>
            <p:cNvPr name="Picture 15" id="15"/>
            <p:cNvPicPr>
              <a:picLocks noChangeAspect="true"/>
            </p:cNvPicPr>
            <p:nvPr/>
          </p:nvPicPr>
          <p:blipFill>
            <a:blip r:embed="rId9"/>
            <a:srcRect l="17327" t="0" r="17327" b="0"/>
            <a:stretch>
              <a:fillRect/>
            </a:stretch>
          </p:blipFill>
          <p:spPr>
            <a:xfrm flipH="false" flipV="false">
              <a:off x="0" y="0"/>
              <a:ext cx="4524823" cy="4622171"/>
            </a:xfrm>
            <a:prstGeom prst="rect">
              <a:avLst/>
            </a:prstGeom>
          </p:spPr>
        </p:pic>
      </p:grpSp>
      <p:sp>
        <p:nvSpPr>
          <p:cNvPr name="TextBox 16" id="16"/>
          <p:cNvSpPr txBox="true"/>
          <p:nvPr/>
        </p:nvSpPr>
        <p:spPr>
          <a:xfrm rot="0">
            <a:off x="1769807" y="4896902"/>
            <a:ext cx="3242939" cy="1255395"/>
          </a:xfrm>
          <a:prstGeom prst="rect">
            <a:avLst/>
          </a:prstGeom>
        </p:spPr>
        <p:txBody>
          <a:bodyPr anchor="t" rtlCol="false" tIns="0" lIns="0" bIns="0" rIns="0">
            <a:spAutoFit/>
          </a:bodyPr>
          <a:lstStyle/>
          <a:p>
            <a:pPr algn="just">
              <a:lnSpc>
                <a:spcPts val="1679"/>
              </a:lnSpc>
              <a:spcBef>
                <a:spcPct val="0"/>
              </a:spcBef>
            </a:pPr>
            <a:r>
              <a:rPr lang="en-US" sz="1200">
                <a:solidFill>
                  <a:srgbClr val="FFFFFF"/>
                </a:solidFill>
                <a:latin typeface="Poppins"/>
              </a:rPr>
              <a:t>Menggunakan Jenkins : Alat open-source yang memungkinkan pengembang untuk melakukan otomatisasi build, test, dan deploy. Dalam Python, Jenkins dapat diintegrasikan dengan PyUnit atau pytest untuk menjalankan unit test.</a:t>
            </a:r>
          </a:p>
        </p:txBody>
      </p:sp>
      <p:sp>
        <p:nvSpPr>
          <p:cNvPr name="TextBox 17" id="17"/>
          <p:cNvSpPr txBox="true"/>
          <p:nvPr/>
        </p:nvSpPr>
        <p:spPr>
          <a:xfrm rot="0">
            <a:off x="1769807" y="4114793"/>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Poppins Bold"/>
              </a:rPr>
              <a:t>01</a:t>
            </a:r>
          </a:p>
        </p:txBody>
      </p:sp>
      <p:sp>
        <p:nvSpPr>
          <p:cNvPr name="TextBox 18" id="18"/>
          <p:cNvSpPr txBox="true"/>
          <p:nvPr/>
        </p:nvSpPr>
        <p:spPr>
          <a:xfrm rot="0">
            <a:off x="5699078" y="4896902"/>
            <a:ext cx="3215214" cy="1045845"/>
          </a:xfrm>
          <a:prstGeom prst="rect">
            <a:avLst/>
          </a:prstGeom>
        </p:spPr>
        <p:txBody>
          <a:bodyPr anchor="t" rtlCol="false" tIns="0" lIns="0" bIns="0" rIns="0">
            <a:spAutoFit/>
          </a:bodyPr>
          <a:lstStyle/>
          <a:p>
            <a:pPr algn="just">
              <a:lnSpc>
                <a:spcPts val="1679"/>
              </a:lnSpc>
              <a:spcBef>
                <a:spcPct val="0"/>
              </a:spcBef>
            </a:pPr>
            <a:r>
              <a:rPr lang="en-US" sz="1200">
                <a:solidFill>
                  <a:srgbClr val="FFFFFF"/>
                </a:solidFill>
                <a:latin typeface="Poppins"/>
              </a:rPr>
              <a:t>Menggunakan Travis CI : Terintegrasi dengan GitHub. Dalam Python, Travis CI dapat diintegrasikan dengan PyUnit atau pytest untuk menjalankan unit test dan merilis perubahan kode secara otomatis.</a:t>
            </a:r>
          </a:p>
        </p:txBody>
      </p:sp>
      <p:sp>
        <p:nvSpPr>
          <p:cNvPr name="TextBox 19" id="19"/>
          <p:cNvSpPr txBox="true"/>
          <p:nvPr/>
        </p:nvSpPr>
        <p:spPr>
          <a:xfrm rot="0">
            <a:off x="5699078" y="4114793"/>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Poppins Bold"/>
              </a:rPr>
              <a:t>02</a:t>
            </a:r>
          </a:p>
        </p:txBody>
      </p:sp>
      <p:sp>
        <p:nvSpPr>
          <p:cNvPr name="TextBox 20" id="20"/>
          <p:cNvSpPr txBox="true"/>
          <p:nvPr/>
        </p:nvSpPr>
        <p:spPr>
          <a:xfrm rot="0">
            <a:off x="5712539" y="7321585"/>
            <a:ext cx="3242939" cy="1255395"/>
          </a:xfrm>
          <a:prstGeom prst="rect">
            <a:avLst/>
          </a:prstGeom>
        </p:spPr>
        <p:txBody>
          <a:bodyPr anchor="t" rtlCol="false" tIns="0" lIns="0" bIns="0" rIns="0">
            <a:spAutoFit/>
          </a:bodyPr>
          <a:lstStyle/>
          <a:p>
            <a:pPr algn="just">
              <a:lnSpc>
                <a:spcPts val="1679"/>
              </a:lnSpc>
              <a:spcBef>
                <a:spcPct val="0"/>
              </a:spcBef>
            </a:pPr>
            <a:r>
              <a:rPr lang="en-US" sz="1200">
                <a:solidFill>
                  <a:srgbClr val="FFFFFF"/>
                </a:solidFill>
                <a:latin typeface="Poppins"/>
              </a:rPr>
              <a:t>Menggunakan CircleCI : Terintegrasi dengan GitHub dan GitLab. Dalam Python, CircleCI dapat diintegrasikan dengan PyUnit atau pytest untuk menjalankan unit test dan merilis perubahan kode secara otomatis.</a:t>
            </a:r>
          </a:p>
        </p:txBody>
      </p:sp>
      <p:sp>
        <p:nvSpPr>
          <p:cNvPr name="TextBox 21" id="21"/>
          <p:cNvSpPr txBox="true"/>
          <p:nvPr/>
        </p:nvSpPr>
        <p:spPr>
          <a:xfrm rot="0">
            <a:off x="5712539" y="6539476"/>
            <a:ext cx="2965684" cy="625476"/>
          </a:xfrm>
          <a:prstGeom prst="rect">
            <a:avLst/>
          </a:prstGeom>
        </p:spPr>
        <p:txBody>
          <a:bodyPr anchor="t" rtlCol="false" tIns="0" lIns="0" bIns="0" rIns="0">
            <a:spAutoFit/>
          </a:bodyPr>
          <a:lstStyle/>
          <a:p>
            <a:pPr>
              <a:lnSpc>
                <a:spcPts val="4899"/>
              </a:lnSpc>
              <a:spcBef>
                <a:spcPct val="0"/>
              </a:spcBef>
            </a:pPr>
            <a:r>
              <a:rPr lang="en-US" sz="3499">
                <a:solidFill>
                  <a:srgbClr val="E14761"/>
                </a:solidFill>
                <a:latin typeface="Poppins Bold"/>
              </a:rPr>
              <a:t>03</a:t>
            </a:r>
          </a:p>
        </p:txBody>
      </p:sp>
      <p:grpSp>
        <p:nvGrpSpPr>
          <p:cNvPr name="Group 22" id="22"/>
          <p:cNvGrpSpPr/>
          <p:nvPr/>
        </p:nvGrpSpPr>
        <p:grpSpPr>
          <a:xfrm rot="0">
            <a:off x="1362994" y="1733314"/>
            <a:ext cx="1080030" cy="1080030"/>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24" id="24"/>
          <p:cNvSpPr txBox="true"/>
          <p:nvPr/>
        </p:nvSpPr>
        <p:spPr>
          <a:xfrm rot="0">
            <a:off x="1700634" y="1953554"/>
            <a:ext cx="6977590" cy="19800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CONTOH IMPLEMENTASI DAN KONFIGURASI CI/CD DALAM PYTHON</a:t>
            </a:r>
          </a:p>
        </p:txBody>
      </p:sp>
      <p:grpSp>
        <p:nvGrpSpPr>
          <p:cNvPr name="Group 25" id="25"/>
          <p:cNvGrpSpPr/>
          <p:nvPr/>
        </p:nvGrpSpPr>
        <p:grpSpPr>
          <a:xfrm rot="0">
            <a:off x="684811" y="607952"/>
            <a:ext cx="2993353" cy="870896"/>
            <a:chOff x="0" y="0"/>
            <a:chExt cx="2269857" cy="660400"/>
          </a:xfrm>
        </p:grpSpPr>
        <p:sp>
          <p:nvSpPr>
            <p:cNvPr name="Freeform 26" id="26"/>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27" id="27"/>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8" id="28"/>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566170" y="605908"/>
            <a:ext cx="7693130" cy="9075184"/>
            <a:chOff x="0" y="0"/>
            <a:chExt cx="10257507" cy="12100245"/>
          </a:xfrm>
        </p:grpSpPr>
        <p:pic>
          <p:nvPicPr>
            <p:cNvPr name="Picture 6" id="6"/>
            <p:cNvPicPr>
              <a:picLocks noChangeAspect="true"/>
            </p:cNvPicPr>
            <p:nvPr/>
          </p:nvPicPr>
          <p:blipFill>
            <a:blip r:embed="rId4"/>
            <a:srcRect l="14279" t="0" r="11081" b="0"/>
            <a:stretch>
              <a:fillRect/>
            </a:stretch>
          </p:blipFill>
          <p:spPr>
            <a:xfrm flipH="false" flipV="false">
              <a:off x="0" y="0"/>
              <a:ext cx="10257507" cy="12100245"/>
            </a:xfrm>
            <a:prstGeom prst="rect">
              <a:avLst/>
            </a:prstGeom>
          </p:spPr>
        </p:pic>
      </p:grpSp>
      <p:grpSp>
        <p:nvGrpSpPr>
          <p:cNvPr name="Group 7" id="7"/>
          <p:cNvGrpSpPr/>
          <p:nvPr/>
        </p:nvGrpSpPr>
        <p:grpSpPr>
          <a:xfrm rot="0">
            <a:off x="1561886" y="2640751"/>
            <a:ext cx="1080030" cy="108003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9" id="9"/>
          <p:cNvGrpSpPr/>
          <p:nvPr/>
        </p:nvGrpSpPr>
        <p:grpSpPr>
          <a:xfrm rot="0">
            <a:off x="8737326" y="429303"/>
            <a:ext cx="2216234" cy="765104"/>
            <a:chOff x="0" y="0"/>
            <a:chExt cx="4773358" cy="1647893"/>
          </a:xfrm>
        </p:grpSpPr>
        <p:sp>
          <p:nvSpPr>
            <p:cNvPr name="Freeform 10" id="10"/>
            <p:cNvSpPr/>
            <p:nvPr/>
          </p:nvSpPr>
          <p:spPr>
            <a:xfrm flipH="false" flipV="false" rot="0">
              <a:off x="0" y="0"/>
              <a:ext cx="4773358" cy="1647893"/>
            </a:xfrm>
            <a:custGeom>
              <a:avLst/>
              <a:gdLst/>
              <a:ahLst/>
              <a:cxnLst/>
              <a:rect r="r" b="b" t="t" l="l"/>
              <a:pathLst>
                <a:path h="1647893" w="4773358">
                  <a:moveTo>
                    <a:pt x="0" y="0"/>
                  </a:moveTo>
                  <a:lnTo>
                    <a:pt x="4773358" y="0"/>
                  </a:lnTo>
                  <a:lnTo>
                    <a:pt x="4773358" y="1647893"/>
                  </a:lnTo>
                  <a:lnTo>
                    <a:pt x="0" y="1647893"/>
                  </a:lnTo>
                  <a:close/>
                </a:path>
              </a:pathLst>
            </a:custGeom>
            <a:solidFill>
              <a:srgbClr val="E14761"/>
            </a:solidFill>
          </p:spPr>
        </p:sp>
      </p:grpSp>
      <p:sp>
        <p:nvSpPr>
          <p:cNvPr name="TextBox 11" id="11"/>
          <p:cNvSpPr txBox="true"/>
          <p:nvPr/>
        </p:nvSpPr>
        <p:spPr>
          <a:xfrm rot="0">
            <a:off x="1899526" y="2860991"/>
            <a:ext cx="6667337" cy="684657"/>
          </a:xfrm>
          <a:prstGeom prst="rect">
            <a:avLst/>
          </a:prstGeom>
        </p:spPr>
        <p:txBody>
          <a:bodyPr anchor="t" rtlCol="false" tIns="0" lIns="0" bIns="0" rIns="0">
            <a:spAutoFit/>
          </a:bodyPr>
          <a:lstStyle/>
          <a:p>
            <a:pPr>
              <a:lnSpc>
                <a:spcPts val="5124"/>
              </a:lnSpc>
            </a:pPr>
            <a:r>
              <a:rPr lang="en-US" sz="4200">
                <a:solidFill>
                  <a:srgbClr val="FFFFFF"/>
                </a:solidFill>
                <a:latin typeface="Poppins Bold"/>
              </a:rPr>
              <a:t>CREATE REPOSITORY</a:t>
            </a:r>
          </a:p>
        </p:txBody>
      </p:sp>
      <p:sp>
        <p:nvSpPr>
          <p:cNvPr name="TextBox 12" id="12"/>
          <p:cNvSpPr txBox="true"/>
          <p:nvPr/>
        </p:nvSpPr>
        <p:spPr>
          <a:xfrm rot="0">
            <a:off x="1899526" y="3928345"/>
            <a:ext cx="7403281" cy="424815"/>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Poppins Bold"/>
              </a:rPr>
              <a:t>Bualah repository denga nama Testing QA</a:t>
            </a:r>
          </a:p>
        </p:txBody>
      </p:sp>
      <p:sp>
        <p:nvSpPr>
          <p:cNvPr name="TextBox 13" id="13"/>
          <p:cNvSpPr txBox="true"/>
          <p:nvPr/>
        </p:nvSpPr>
        <p:spPr>
          <a:xfrm rot="0">
            <a:off x="8737326" y="630168"/>
            <a:ext cx="2216234" cy="315748"/>
          </a:xfrm>
          <a:prstGeom prst="rect">
            <a:avLst/>
          </a:prstGeom>
        </p:spPr>
        <p:txBody>
          <a:bodyPr anchor="t" rtlCol="false" tIns="0" lIns="0" bIns="0" rIns="0">
            <a:spAutoFit/>
          </a:bodyPr>
          <a:lstStyle/>
          <a:p>
            <a:pPr algn="ctr">
              <a:lnSpc>
                <a:spcPts val="2546"/>
              </a:lnSpc>
              <a:spcBef>
                <a:spcPct val="0"/>
              </a:spcBef>
            </a:pPr>
            <a:r>
              <a:rPr lang="en-US" sz="1818">
                <a:solidFill>
                  <a:srgbClr val="FFFFFF"/>
                </a:solidFill>
                <a:latin typeface="Poppins Bold"/>
              </a:rPr>
              <a:t>STEP-1</a:t>
            </a:r>
          </a:p>
        </p:txBody>
      </p:sp>
      <p:grpSp>
        <p:nvGrpSpPr>
          <p:cNvPr name="Group 14" id="14"/>
          <p:cNvGrpSpPr/>
          <p:nvPr/>
        </p:nvGrpSpPr>
        <p:grpSpPr>
          <a:xfrm rot="0">
            <a:off x="684811" y="607952"/>
            <a:ext cx="2993353" cy="870896"/>
            <a:chOff x="0" y="0"/>
            <a:chExt cx="2269857" cy="660400"/>
          </a:xfrm>
        </p:grpSpPr>
        <p:sp>
          <p:nvSpPr>
            <p:cNvPr name="Freeform 15" id="15"/>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16" id="16"/>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722182" y="764230"/>
            <a:ext cx="1890833" cy="836082"/>
          </a:xfrm>
          <a:prstGeom prst="rect">
            <a:avLst/>
          </a:prstGeom>
        </p:spPr>
        <p:txBody>
          <a:bodyPr anchor="t" rtlCol="false" tIns="0" lIns="0" bIns="0" rIns="0">
            <a:spAutoFit/>
          </a:bodyPr>
          <a:lstStyle/>
          <a:p>
            <a:pPr>
              <a:lnSpc>
                <a:spcPts val="2216"/>
              </a:lnSpc>
            </a:pPr>
            <a:r>
              <a:rPr lang="en-US" sz="1583">
                <a:solidFill>
                  <a:srgbClr val="FFFFFF"/>
                </a:solidFill>
                <a:latin typeface="Poppins"/>
              </a:rPr>
              <a:t>TESTING DAN QA PERANGKAT LUNAK</a:t>
            </a:r>
          </a:p>
          <a:p>
            <a:pPr>
              <a:lnSpc>
                <a:spcPts val="221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DAFy7CZKR0Q</dc:identifier>
  <dcterms:modified xsi:type="dcterms:W3CDTF">2011-08-01T06:04:30Z</dcterms:modified>
  <cp:revision>1</cp:revision>
  <dc:title>Salford &amp; Co.</dc:title>
</cp:coreProperties>
</file>